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8" r:id="rId3"/>
    <p:sldId id="279" r:id="rId4"/>
    <p:sldId id="281" r:id="rId5"/>
    <p:sldId id="261" r:id="rId6"/>
    <p:sldId id="258" r:id="rId7"/>
    <p:sldId id="260" r:id="rId8"/>
    <p:sldId id="292" r:id="rId9"/>
    <p:sldId id="257" r:id="rId10"/>
    <p:sldId id="280" r:id="rId11"/>
    <p:sldId id="262" r:id="rId12"/>
    <p:sldId id="265" r:id="rId13"/>
    <p:sldId id="269" r:id="rId14"/>
    <p:sldId id="283" r:id="rId15"/>
    <p:sldId id="268" r:id="rId16"/>
    <p:sldId id="267" r:id="rId17"/>
    <p:sldId id="274" r:id="rId18"/>
    <p:sldId id="273" r:id="rId19"/>
    <p:sldId id="272" r:id="rId20"/>
    <p:sldId id="285" r:id="rId21"/>
    <p:sldId id="286" r:id="rId22"/>
    <p:sldId id="282" r:id="rId23"/>
    <p:sldId id="299" r:id="rId24"/>
    <p:sldId id="277" r:id="rId25"/>
    <p:sldId id="296" r:id="rId26"/>
    <p:sldId id="298" r:id="rId27"/>
    <p:sldId id="297" r:id="rId28"/>
    <p:sldId id="295" r:id="rId29"/>
    <p:sldId id="294" r:id="rId30"/>
    <p:sldId id="293" r:id="rId31"/>
    <p:sldId id="276"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96" autoAdjust="0"/>
  </p:normalViewPr>
  <p:slideViewPr>
    <p:cSldViewPr snapToGrid="0">
      <p:cViewPr varScale="1">
        <p:scale>
          <a:sx n="72" d="100"/>
          <a:sy n="72" d="100"/>
        </p:scale>
        <p:origin x="34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2A515-C9E2-41FC-BC6F-1F41511719F5}" type="datetimeFigureOut">
              <a:rPr lang="de-DE" smtClean="0"/>
              <a:t>24.02.2021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A99E-9A83-43B8-AC86-02BA2E6B8BB3}" type="slidenum">
              <a:rPr lang="de-DE" smtClean="0"/>
              <a:t>‹Nr.›</a:t>
            </a:fld>
            <a:endParaRPr lang="de-DE"/>
          </a:p>
        </p:txBody>
      </p:sp>
    </p:spTree>
    <p:extLst>
      <p:ext uri="{BB962C8B-B14F-4D97-AF65-F5344CB8AC3E}">
        <p14:creationId xmlns:p14="http://schemas.microsoft.com/office/powerpoint/2010/main" val="194343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Negativer Befund: Korrekt ausgeführt kommt man auf </a:t>
            </a:r>
            <a:r>
              <a:rPr lang="de-DE" dirty="0" err="1"/>
              <a:t>ca</a:t>
            </a:r>
            <a:r>
              <a:rPr lang="de-DE" dirty="0"/>
              <a:t> 90 – 95 % der Covid19-Virenträger. Diese relativ hohe Zahl ist sehr viel besser als 0 % ohne Testung. Es werden immer wieder Erkrankte herausgefischt, die als potentielle </a:t>
            </a:r>
            <a:r>
              <a:rPr lang="de-DE" dirty="0" err="1"/>
              <a:t>Virenstreuer</a:t>
            </a:r>
            <a:r>
              <a:rPr lang="de-DE" dirty="0"/>
              <a:t> in Quarantäne geschickt werden können. </a:t>
            </a:r>
          </a:p>
          <a:p>
            <a:r>
              <a:rPr lang="de-DE" dirty="0"/>
              <a:t>Wichtig ist das Gespräch mit dem Betroffenen, der sich u. U. verletzt fühlt. Er darf nicht den Eindruck der Schuldhaftigkeit behalten. Er muss motiviert werden, jetzt alles zu tun, um andere zu schützen. So lange keine Symptome vorhanden sind, genügt die Quarantäne. Gut ist, wenn der Betroffenen seinen Hausarzt kontaktiert und mit ihm das weitere Vorgehen abspricht.</a:t>
            </a:r>
          </a:p>
        </p:txBody>
      </p:sp>
      <p:sp>
        <p:nvSpPr>
          <p:cNvPr id="4" name="Foliennummernplatzhalter 3"/>
          <p:cNvSpPr>
            <a:spLocks noGrp="1"/>
          </p:cNvSpPr>
          <p:nvPr>
            <p:ph type="sldNum" sz="quarter" idx="5"/>
          </p:nvPr>
        </p:nvSpPr>
        <p:spPr/>
        <p:txBody>
          <a:bodyPr/>
          <a:lstStyle/>
          <a:p>
            <a:fld id="{75D4A99E-9A83-43B8-AC86-02BA2E6B8BB3}" type="slidenum">
              <a:rPr lang="de-DE" smtClean="0"/>
              <a:t>23</a:t>
            </a:fld>
            <a:endParaRPr lang="de-DE"/>
          </a:p>
        </p:txBody>
      </p:sp>
    </p:spTree>
    <p:extLst>
      <p:ext uri="{BB962C8B-B14F-4D97-AF65-F5344CB8AC3E}">
        <p14:creationId xmlns:p14="http://schemas.microsoft.com/office/powerpoint/2010/main" val="18570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958E8-8CA6-4843-B4F8-1403B6CD349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D4ACC13-370E-4A79-A018-C989665FD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5107AE-0F8C-4F7F-B2F9-6BCFD609F0CF}"/>
              </a:ext>
            </a:extLst>
          </p:cNvPr>
          <p:cNvSpPr>
            <a:spLocks noGrp="1"/>
          </p:cNvSpPr>
          <p:nvPr>
            <p:ph type="dt" sz="half" idx="10"/>
          </p:nvPr>
        </p:nvSpPr>
        <p:spPr/>
        <p:txBody>
          <a:bodyPr/>
          <a:lstStyle/>
          <a:p>
            <a:fld id="{46442E99-B056-494B-A5D7-9F4FFF41D3AC}" type="datetime1">
              <a:rPr lang="de-DE" smtClean="0"/>
              <a:t>24.02.2021</a:t>
            </a:fld>
            <a:endParaRPr lang="de-DE"/>
          </a:p>
        </p:txBody>
      </p:sp>
      <p:sp>
        <p:nvSpPr>
          <p:cNvPr id="5" name="Fußzeilenplatzhalter 4">
            <a:extLst>
              <a:ext uri="{FF2B5EF4-FFF2-40B4-BE49-F238E27FC236}">
                <a16:creationId xmlns:a16="http://schemas.microsoft.com/office/drawing/2014/main" id="{B69C3AAD-D373-4333-A768-CBC123CD5085}"/>
              </a:ext>
            </a:extLst>
          </p:cNvPr>
          <p:cNvSpPr>
            <a:spLocks noGrp="1"/>
          </p:cNvSpPr>
          <p:nvPr>
            <p:ph type="ftr" sz="quarter" idx="11"/>
          </p:nvPr>
        </p:nvSpPr>
        <p:spPr/>
        <p:txBody>
          <a:bodyPr/>
          <a:lstStyle/>
          <a:p>
            <a:r>
              <a:rPr lang="de-DE"/>
              <a:t>DRK Kreisverband Pforzheim - Enzkreis e. V.</a:t>
            </a:r>
          </a:p>
        </p:txBody>
      </p:sp>
      <p:sp>
        <p:nvSpPr>
          <p:cNvPr id="6" name="Foliennummernplatzhalter 5">
            <a:extLst>
              <a:ext uri="{FF2B5EF4-FFF2-40B4-BE49-F238E27FC236}">
                <a16:creationId xmlns:a16="http://schemas.microsoft.com/office/drawing/2014/main" id="{3B506EB7-FABE-44A7-BAC4-094AD2062404}"/>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53757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4BE17-42E9-4E0B-898F-1AF09EA52F7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B5772C1-F89A-494A-A11E-8BB8659FDC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47BA02C-9864-4227-AF77-CBF26B135597}"/>
              </a:ext>
            </a:extLst>
          </p:cNvPr>
          <p:cNvSpPr>
            <a:spLocks noGrp="1"/>
          </p:cNvSpPr>
          <p:nvPr>
            <p:ph type="dt" sz="half" idx="10"/>
          </p:nvPr>
        </p:nvSpPr>
        <p:spPr/>
        <p:txBody>
          <a:bodyPr/>
          <a:lstStyle/>
          <a:p>
            <a:fld id="{88242D68-B326-4568-8065-AF79FBA86039}" type="datetime1">
              <a:rPr lang="de-DE" smtClean="0"/>
              <a:t>24.02.2021</a:t>
            </a:fld>
            <a:endParaRPr lang="de-DE"/>
          </a:p>
        </p:txBody>
      </p:sp>
      <p:sp>
        <p:nvSpPr>
          <p:cNvPr id="5" name="Fußzeilenplatzhalter 4">
            <a:extLst>
              <a:ext uri="{FF2B5EF4-FFF2-40B4-BE49-F238E27FC236}">
                <a16:creationId xmlns:a16="http://schemas.microsoft.com/office/drawing/2014/main" id="{A723A738-6CF4-4346-8AE0-9E8697FF6395}"/>
              </a:ext>
            </a:extLst>
          </p:cNvPr>
          <p:cNvSpPr>
            <a:spLocks noGrp="1"/>
          </p:cNvSpPr>
          <p:nvPr>
            <p:ph type="ftr" sz="quarter" idx="11"/>
          </p:nvPr>
        </p:nvSpPr>
        <p:spPr/>
        <p:txBody>
          <a:bodyPr/>
          <a:lstStyle/>
          <a:p>
            <a:r>
              <a:rPr lang="de-DE"/>
              <a:t>DRK Kreisverband Pforzheim - Enzkreis e. V.</a:t>
            </a:r>
          </a:p>
        </p:txBody>
      </p:sp>
      <p:sp>
        <p:nvSpPr>
          <p:cNvPr id="6" name="Foliennummernplatzhalter 5">
            <a:extLst>
              <a:ext uri="{FF2B5EF4-FFF2-40B4-BE49-F238E27FC236}">
                <a16:creationId xmlns:a16="http://schemas.microsoft.com/office/drawing/2014/main" id="{07B3A365-A101-44B7-AA3E-E6C6354B8B5D}"/>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9225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BA3E9CE-7F59-49DD-8911-50E10569A6E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5C75F3D-D177-4E9A-B2A5-B47F5DC0C8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84CABAE-B72E-4A27-BEA6-753AE32703D1}"/>
              </a:ext>
            </a:extLst>
          </p:cNvPr>
          <p:cNvSpPr>
            <a:spLocks noGrp="1"/>
          </p:cNvSpPr>
          <p:nvPr>
            <p:ph type="dt" sz="half" idx="10"/>
          </p:nvPr>
        </p:nvSpPr>
        <p:spPr/>
        <p:txBody>
          <a:bodyPr/>
          <a:lstStyle/>
          <a:p>
            <a:fld id="{0A1B46B2-6E53-479F-BD62-77B1FD148B4F}" type="datetime1">
              <a:rPr lang="de-DE" smtClean="0"/>
              <a:t>24.02.2021</a:t>
            </a:fld>
            <a:endParaRPr lang="de-DE"/>
          </a:p>
        </p:txBody>
      </p:sp>
      <p:sp>
        <p:nvSpPr>
          <p:cNvPr id="5" name="Fußzeilenplatzhalter 4">
            <a:extLst>
              <a:ext uri="{FF2B5EF4-FFF2-40B4-BE49-F238E27FC236}">
                <a16:creationId xmlns:a16="http://schemas.microsoft.com/office/drawing/2014/main" id="{B88E1297-FB04-47E9-9272-D5B17C86BE07}"/>
              </a:ext>
            </a:extLst>
          </p:cNvPr>
          <p:cNvSpPr>
            <a:spLocks noGrp="1"/>
          </p:cNvSpPr>
          <p:nvPr>
            <p:ph type="ftr" sz="quarter" idx="11"/>
          </p:nvPr>
        </p:nvSpPr>
        <p:spPr/>
        <p:txBody>
          <a:bodyPr/>
          <a:lstStyle/>
          <a:p>
            <a:r>
              <a:rPr lang="de-DE"/>
              <a:t>DRK Kreisverband Pforzheim - Enzkreis e. V.</a:t>
            </a:r>
          </a:p>
        </p:txBody>
      </p:sp>
      <p:sp>
        <p:nvSpPr>
          <p:cNvPr id="6" name="Foliennummernplatzhalter 5">
            <a:extLst>
              <a:ext uri="{FF2B5EF4-FFF2-40B4-BE49-F238E27FC236}">
                <a16:creationId xmlns:a16="http://schemas.microsoft.com/office/drawing/2014/main" id="{F8E1A714-1F06-4D35-AC13-3FF0F156C104}"/>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90601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BA658-A463-42B2-8D0D-31594C6C8E4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28A477-0B0F-4671-9017-3A6793971B0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2571D3-08AB-4B8D-9C43-272D7A0C3C49}"/>
              </a:ext>
            </a:extLst>
          </p:cNvPr>
          <p:cNvSpPr>
            <a:spLocks noGrp="1"/>
          </p:cNvSpPr>
          <p:nvPr>
            <p:ph type="dt" sz="half" idx="10"/>
          </p:nvPr>
        </p:nvSpPr>
        <p:spPr/>
        <p:txBody>
          <a:bodyPr/>
          <a:lstStyle/>
          <a:p>
            <a:fld id="{5107EB9E-169B-403B-A7F5-314757C01720}" type="datetime1">
              <a:rPr lang="de-DE" smtClean="0"/>
              <a:t>24.02.2021</a:t>
            </a:fld>
            <a:endParaRPr lang="de-DE"/>
          </a:p>
        </p:txBody>
      </p:sp>
      <p:sp>
        <p:nvSpPr>
          <p:cNvPr id="5" name="Fußzeilenplatzhalter 4">
            <a:extLst>
              <a:ext uri="{FF2B5EF4-FFF2-40B4-BE49-F238E27FC236}">
                <a16:creationId xmlns:a16="http://schemas.microsoft.com/office/drawing/2014/main" id="{A1F045EE-40F8-4F9D-A458-C3883A007594}"/>
              </a:ext>
            </a:extLst>
          </p:cNvPr>
          <p:cNvSpPr>
            <a:spLocks noGrp="1"/>
          </p:cNvSpPr>
          <p:nvPr>
            <p:ph type="ftr" sz="quarter" idx="11"/>
          </p:nvPr>
        </p:nvSpPr>
        <p:spPr/>
        <p:txBody>
          <a:bodyPr/>
          <a:lstStyle/>
          <a:p>
            <a:r>
              <a:rPr lang="de-DE"/>
              <a:t>DRK Kreisverband Pforzheim - Enzkreis e. V.</a:t>
            </a:r>
          </a:p>
        </p:txBody>
      </p:sp>
      <p:sp>
        <p:nvSpPr>
          <p:cNvPr id="6" name="Foliennummernplatzhalter 5">
            <a:extLst>
              <a:ext uri="{FF2B5EF4-FFF2-40B4-BE49-F238E27FC236}">
                <a16:creationId xmlns:a16="http://schemas.microsoft.com/office/drawing/2014/main" id="{7E981FDC-76A5-477B-8F1A-55F74E2C1CBB}"/>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10734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E458D-C6ED-406E-A410-D3D85E132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2C098FE-6665-4D8B-A315-54C8A2034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4FA43FC-6DC1-4A3B-A693-E263E6FB2CCC}"/>
              </a:ext>
            </a:extLst>
          </p:cNvPr>
          <p:cNvSpPr>
            <a:spLocks noGrp="1"/>
          </p:cNvSpPr>
          <p:nvPr>
            <p:ph type="dt" sz="half" idx="10"/>
          </p:nvPr>
        </p:nvSpPr>
        <p:spPr/>
        <p:txBody>
          <a:bodyPr/>
          <a:lstStyle/>
          <a:p>
            <a:fld id="{4130342A-0848-4EC1-B9D0-4BCA7C62806D}" type="datetime1">
              <a:rPr lang="de-DE" smtClean="0"/>
              <a:t>24.02.2021</a:t>
            </a:fld>
            <a:endParaRPr lang="de-DE"/>
          </a:p>
        </p:txBody>
      </p:sp>
      <p:sp>
        <p:nvSpPr>
          <p:cNvPr id="5" name="Fußzeilenplatzhalter 4">
            <a:extLst>
              <a:ext uri="{FF2B5EF4-FFF2-40B4-BE49-F238E27FC236}">
                <a16:creationId xmlns:a16="http://schemas.microsoft.com/office/drawing/2014/main" id="{A975147F-F51D-45CF-BA5E-74CECBF852C3}"/>
              </a:ext>
            </a:extLst>
          </p:cNvPr>
          <p:cNvSpPr>
            <a:spLocks noGrp="1"/>
          </p:cNvSpPr>
          <p:nvPr>
            <p:ph type="ftr" sz="quarter" idx="11"/>
          </p:nvPr>
        </p:nvSpPr>
        <p:spPr/>
        <p:txBody>
          <a:bodyPr/>
          <a:lstStyle/>
          <a:p>
            <a:r>
              <a:rPr lang="de-DE"/>
              <a:t>DRK Kreisverband Pforzheim - Enzkreis e. V.</a:t>
            </a:r>
          </a:p>
        </p:txBody>
      </p:sp>
      <p:sp>
        <p:nvSpPr>
          <p:cNvPr id="6" name="Foliennummernplatzhalter 5">
            <a:extLst>
              <a:ext uri="{FF2B5EF4-FFF2-40B4-BE49-F238E27FC236}">
                <a16:creationId xmlns:a16="http://schemas.microsoft.com/office/drawing/2014/main" id="{C54CAEC8-F645-4EF9-A098-17E3CD36AC90}"/>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123782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0D995-B8FF-4475-A71E-CB4CF149135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9EAFC8D-B8AF-4FF8-BAB8-BC2D084EA49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DDFAC6-714C-446D-AF9D-59D19A3510A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FAAAEC8-FB02-4D9F-975E-3DE5FC7E7CAB}"/>
              </a:ext>
            </a:extLst>
          </p:cNvPr>
          <p:cNvSpPr>
            <a:spLocks noGrp="1"/>
          </p:cNvSpPr>
          <p:nvPr>
            <p:ph type="dt" sz="half" idx="10"/>
          </p:nvPr>
        </p:nvSpPr>
        <p:spPr/>
        <p:txBody>
          <a:bodyPr/>
          <a:lstStyle/>
          <a:p>
            <a:fld id="{F587634C-72E4-42EF-AEC2-F6F3AE7111A1}" type="datetime1">
              <a:rPr lang="de-DE" smtClean="0"/>
              <a:t>24.02.2021</a:t>
            </a:fld>
            <a:endParaRPr lang="de-DE"/>
          </a:p>
        </p:txBody>
      </p:sp>
      <p:sp>
        <p:nvSpPr>
          <p:cNvPr id="6" name="Fußzeilenplatzhalter 5">
            <a:extLst>
              <a:ext uri="{FF2B5EF4-FFF2-40B4-BE49-F238E27FC236}">
                <a16:creationId xmlns:a16="http://schemas.microsoft.com/office/drawing/2014/main" id="{7D021FB4-DD12-4E32-AC7E-0641CB6C58BA}"/>
              </a:ext>
            </a:extLst>
          </p:cNvPr>
          <p:cNvSpPr>
            <a:spLocks noGrp="1"/>
          </p:cNvSpPr>
          <p:nvPr>
            <p:ph type="ftr" sz="quarter" idx="11"/>
          </p:nvPr>
        </p:nvSpPr>
        <p:spPr/>
        <p:txBody>
          <a:bodyPr/>
          <a:lstStyle/>
          <a:p>
            <a:r>
              <a:rPr lang="de-DE"/>
              <a:t>DRK Kreisverband Pforzheim - Enzkreis e. V.</a:t>
            </a:r>
          </a:p>
        </p:txBody>
      </p:sp>
      <p:sp>
        <p:nvSpPr>
          <p:cNvPr id="7" name="Foliennummernplatzhalter 6">
            <a:extLst>
              <a:ext uri="{FF2B5EF4-FFF2-40B4-BE49-F238E27FC236}">
                <a16:creationId xmlns:a16="http://schemas.microsoft.com/office/drawing/2014/main" id="{6BC45D2A-5108-4330-AC71-EC756DA0A4B6}"/>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342726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1CCEB-A22E-41FD-AE6E-551CC3B4D8F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5298D43-2993-46C5-BC85-E8E5BD0B7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6C7B678-8BC6-407A-B26D-D469EBEA9D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AA68BC0-F74C-4287-BB0F-B129E6119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0FB191-1AE5-4B2B-8C2B-F353A074197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F43A461-0661-4D0D-8F44-7982ABFE5C4D}"/>
              </a:ext>
            </a:extLst>
          </p:cNvPr>
          <p:cNvSpPr>
            <a:spLocks noGrp="1"/>
          </p:cNvSpPr>
          <p:nvPr>
            <p:ph type="dt" sz="half" idx="10"/>
          </p:nvPr>
        </p:nvSpPr>
        <p:spPr/>
        <p:txBody>
          <a:bodyPr/>
          <a:lstStyle/>
          <a:p>
            <a:fld id="{7E5DB423-C3FF-460A-BF2A-778938D5B2C3}" type="datetime1">
              <a:rPr lang="de-DE" smtClean="0"/>
              <a:t>24.02.2021</a:t>
            </a:fld>
            <a:endParaRPr lang="de-DE"/>
          </a:p>
        </p:txBody>
      </p:sp>
      <p:sp>
        <p:nvSpPr>
          <p:cNvPr id="8" name="Fußzeilenplatzhalter 7">
            <a:extLst>
              <a:ext uri="{FF2B5EF4-FFF2-40B4-BE49-F238E27FC236}">
                <a16:creationId xmlns:a16="http://schemas.microsoft.com/office/drawing/2014/main" id="{91D13EFF-7CA9-4AE2-87B8-D570284A25A1}"/>
              </a:ext>
            </a:extLst>
          </p:cNvPr>
          <p:cNvSpPr>
            <a:spLocks noGrp="1"/>
          </p:cNvSpPr>
          <p:nvPr>
            <p:ph type="ftr" sz="quarter" idx="11"/>
          </p:nvPr>
        </p:nvSpPr>
        <p:spPr/>
        <p:txBody>
          <a:bodyPr/>
          <a:lstStyle/>
          <a:p>
            <a:r>
              <a:rPr lang="de-DE"/>
              <a:t>DRK Kreisverband Pforzheim - Enzkreis e. V.</a:t>
            </a:r>
          </a:p>
        </p:txBody>
      </p:sp>
      <p:sp>
        <p:nvSpPr>
          <p:cNvPr id="9" name="Foliennummernplatzhalter 8">
            <a:extLst>
              <a:ext uri="{FF2B5EF4-FFF2-40B4-BE49-F238E27FC236}">
                <a16:creationId xmlns:a16="http://schemas.microsoft.com/office/drawing/2014/main" id="{2A7EE852-1FAB-4061-90CD-DED46BF6BCB3}"/>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226813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BE7DC-31B6-4C9D-BB07-3C25775C826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CCF74E-4B65-4B30-B9D6-D025967B507E}"/>
              </a:ext>
            </a:extLst>
          </p:cNvPr>
          <p:cNvSpPr>
            <a:spLocks noGrp="1"/>
          </p:cNvSpPr>
          <p:nvPr>
            <p:ph type="dt" sz="half" idx="10"/>
          </p:nvPr>
        </p:nvSpPr>
        <p:spPr/>
        <p:txBody>
          <a:bodyPr/>
          <a:lstStyle/>
          <a:p>
            <a:fld id="{A29DA949-0E35-467B-9C22-BD09774C568F}" type="datetime1">
              <a:rPr lang="de-DE" smtClean="0"/>
              <a:t>24.02.2021</a:t>
            </a:fld>
            <a:endParaRPr lang="de-DE"/>
          </a:p>
        </p:txBody>
      </p:sp>
      <p:sp>
        <p:nvSpPr>
          <p:cNvPr id="4" name="Fußzeilenplatzhalter 3">
            <a:extLst>
              <a:ext uri="{FF2B5EF4-FFF2-40B4-BE49-F238E27FC236}">
                <a16:creationId xmlns:a16="http://schemas.microsoft.com/office/drawing/2014/main" id="{1A580326-AA71-4C79-9669-14351987302B}"/>
              </a:ext>
            </a:extLst>
          </p:cNvPr>
          <p:cNvSpPr>
            <a:spLocks noGrp="1"/>
          </p:cNvSpPr>
          <p:nvPr>
            <p:ph type="ftr" sz="quarter" idx="11"/>
          </p:nvPr>
        </p:nvSpPr>
        <p:spPr/>
        <p:txBody>
          <a:bodyPr/>
          <a:lstStyle/>
          <a:p>
            <a:r>
              <a:rPr lang="de-DE"/>
              <a:t>DRK Kreisverband Pforzheim - Enzkreis e. V.</a:t>
            </a:r>
          </a:p>
        </p:txBody>
      </p:sp>
      <p:sp>
        <p:nvSpPr>
          <p:cNvPr id="5" name="Foliennummernplatzhalter 4">
            <a:extLst>
              <a:ext uri="{FF2B5EF4-FFF2-40B4-BE49-F238E27FC236}">
                <a16:creationId xmlns:a16="http://schemas.microsoft.com/office/drawing/2014/main" id="{4C332BA1-47E8-419E-98C5-055DFF94754B}"/>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109170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242A3C9-5424-4B4B-9C5C-FB0A1C039921}"/>
              </a:ext>
            </a:extLst>
          </p:cNvPr>
          <p:cNvSpPr>
            <a:spLocks noGrp="1"/>
          </p:cNvSpPr>
          <p:nvPr>
            <p:ph type="dt" sz="half" idx="10"/>
          </p:nvPr>
        </p:nvSpPr>
        <p:spPr/>
        <p:txBody>
          <a:bodyPr/>
          <a:lstStyle/>
          <a:p>
            <a:fld id="{24CCF59B-FBAA-4995-A926-EF00530A2011}" type="datetime1">
              <a:rPr lang="de-DE" smtClean="0"/>
              <a:t>24.02.2021</a:t>
            </a:fld>
            <a:endParaRPr lang="de-DE"/>
          </a:p>
        </p:txBody>
      </p:sp>
      <p:sp>
        <p:nvSpPr>
          <p:cNvPr id="3" name="Fußzeilenplatzhalter 2">
            <a:extLst>
              <a:ext uri="{FF2B5EF4-FFF2-40B4-BE49-F238E27FC236}">
                <a16:creationId xmlns:a16="http://schemas.microsoft.com/office/drawing/2014/main" id="{9D9184B7-76AC-47A7-84B4-B7555F77477D}"/>
              </a:ext>
            </a:extLst>
          </p:cNvPr>
          <p:cNvSpPr>
            <a:spLocks noGrp="1"/>
          </p:cNvSpPr>
          <p:nvPr>
            <p:ph type="ftr" sz="quarter" idx="11"/>
          </p:nvPr>
        </p:nvSpPr>
        <p:spPr/>
        <p:txBody>
          <a:bodyPr/>
          <a:lstStyle/>
          <a:p>
            <a:r>
              <a:rPr lang="de-DE"/>
              <a:t>DRK Kreisverband Pforzheim - Enzkreis e. V.</a:t>
            </a:r>
          </a:p>
        </p:txBody>
      </p:sp>
      <p:sp>
        <p:nvSpPr>
          <p:cNvPr id="4" name="Foliennummernplatzhalter 3">
            <a:extLst>
              <a:ext uri="{FF2B5EF4-FFF2-40B4-BE49-F238E27FC236}">
                <a16:creationId xmlns:a16="http://schemas.microsoft.com/office/drawing/2014/main" id="{2E469603-5FAB-419F-8350-5DBCD28F66FD}"/>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93487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17A31-06FE-4F24-A30E-39809E3D0E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9B75056-EF6C-4DFA-A2D8-B97F010F6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13E3DC-9C93-409D-90E3-936A94253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F930698-9548-4243-BCE4-24A3DB4DEC45}"/>
              </a:ext>
            </a:extLst>
          </p:cNvPr>
          <p:cNvSpPr>
            <a:spLocks noGrp="1"/>
          </p:cNvSpPr>
          <p:nvPr>
            <p:ph type="dt" sz="half" idx="10"/>
          </p:nvPr>
        </p:nvSpPr>
        <p:spPr/>
        <p:txBody>
          <a:bodyPr/>
          <a:lstStyle/>
          <a:p>
            <a:fld id="{74CD708C-A678-4029-9205-21BA8FA5E89E}" type="datetime1">
              <a:rPr lang="de-DE" smtClean="0"/>
              <a:t>24.02.2021</a:t>
            </a:fld>
            <a:endParaRPr lang="de-DE"/>
          </a:p>
        </p:txBody>
      </p:sp>
      <p:sp>
        <p:nvSpPr>
          <p:cNvPr id="6" name="Fußzeilenplatzhalter 5">
            <a:extLst>
              <a:ext uri="{FF2B5EF4-FFF2-40B4-BE49-F238E27FC236}">
                <a16:creationId xmlns:a16="http://schemas.microsoft.com/office/drawing/2014/main" id="{68CFB164-A601-49A7-82A5-772BEAEE47CA}"/>
              </a:ext>
            </a:extLst>
          </p:cNvPr>
          <p:cNvSpPr>
            <a:spLocks noGrp="1"/>
          </p:cNvSpPr>
          <p:nvPr>
            <p:ph type="ftr" sz="quarter" idx="11"/>
          </p:nvPr>
        </p:nvSpPr>
        <p:spPr/>
        <p:txBody>
          <a:bodyPr/>
          <a:lstStyle/>
          <a:p>
            <a:r>
              <a:rPr lang="de-DE"/>
              <a:t>DRK Kreisverband Pforzheim - Enzkreis e. V.</a:t>
            </a:r>
          </a:p>
        </p:txBody>
      </p:sp>
      <p:sp>
        <p:nvSpPr>
          <p:cNvPr id="7" name="Foliennummernplatzhalter 6">
            <a:extLst>
              <a:ext uri="{FF2B5EF4-FFF2-40B4-BE49-F238E27FC236}">
                <a16:creationId xmlns:a16="http://schemas.microsoft.com/office/drawing/2014/main" id="{DD108657-F8A0-4EE1-AAA7-F5018C17FD5F}"/>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290605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5E68B-D357-47A9-A8A2-F23A87635A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06479D-F0DB-4972-9A7A-152C9DA4F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C9C63D9-AE94-4A96-9150-79B84B034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33456F9-CFF3-4F86-9C94-424BEBB93FB7}"/>
              </a:ext>
            </a:extLst>
          </p:cNvPr>
          <p:cNvSpPr>
            <a:spLocks noGrp="1"/>
          </p:cNvSpPr>
          <p:nvPr>
            <p:ph type="dt" sz="half" idx="10"/>
          </p:nvPr>
        </p:nvSpPr>
        <p:spPr/>
        <p:txBody>
          <a:bodyPr/>
          <a:lstStyle/>
          <a:p>
            <a:fld id="{B39963A3-4468-47B1-A7DB-9DE2CD8CD157}" type="datetime1">
              <a:rPr lang="de-DE" smtClean="0"/>
              <a:t>24.02.2021</a:t>
            </a:fld>
            <a:endParaRPr lang="de-DE"/>
          </a:p>
        </p:txBody>
      </p:sp>
      <p:sp>
        <p:nvSpPr>
          <p:cNvPr id="6" name="Fußzeilenplatzhalter 5">
            <a:extLst>
              <a:ext uri="{FF2B5EF4-FFF2-40B4-BE49-F238E27FC236}">
                <a16:creationId xmlns:a16="http://schemas.microsoft.com/office/drawing/2014/main" id="{43927445-C171-4A80-A70B-768B179AB0AB}"/>
              </a:ext>
            </a:extLst>
          </p:cNvPr>
          <p:cNvSpPr>
            <a:spLocks noGrp="1"/>
          </p:cNvSpPr>
          <p:nvPr>
            <p:ph type="ftr" sz="quarter" idx="11"/>
          </p:nvPr>
        </p:nvSpPr>
        <p:spPr/>
        <p:txBody>
          <a:bodyPr/>
          <a:lstStyle/>
          <a:p>
            <a:r>
              <a:rPr lang="de-DE"/>
              <a:t>DRK Kreisverband Pforzheim - Enzkreis e. V.</a:t>
            </a:r>
          </a:p>
        </p:txBody>
      </p:sp>
      <p:sp>
        <p:nvSpPr>
          <p:cNvPr id="7" name="Foliennummernplatzhalter 6">
            <a:extLst>
              <a:ext uri="{FF2B5EF4-FFF2-40B4-BE49-F238E27FC236}">
                <a16:creationId xmlns:a16="http://schemas.microsoft.com/office/drawing/2014/main" id="{095C3F85-F254-49A3-BC6B-F32D7C880F33}"/>
              </a:ext>
            </a:extLst>
          </p:cNvPr>
          <p:cNvSpPr>
            <a:spLocks noGrp="1"/>
          </p:cNvSpPr>
          <p:nvPr>
            <p:ph type="sldNum" sz="quarter" idx="12"/>
          </p:nvPr>
        </p:nvSpPr>
        <p:spPr/>
        <p:txBody>
          <a:bodyPr/>
          <a:lstStyle/>
          <a:p>
            <a:fld id="{01E63224-674E-4E56-B763-2DB552EB8168}" type="slidenum">
              <a:rPr lang="de-DE" smtClean="0"/>
              <a:t>‹Nr.›</a:t>
            </a:fld>
            <a:endParaRPr lang="de-DE"/>
          </a:p>
        </p:txBody>
      </p:sp>
    </p:spTree>
    <p:extLst>
      <p:ext uri="{BB962C8B-B14F-4D97-AF65-F5344CB8AC3E}">
        <p14:creationId xmlns:p14="http://schemas.microsoft.com/office/powerpoint/2010/main" val="231640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C67EB7F-2245-4F35-97ED-1FB9F64BE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98A41340-8255-450B-A384-832C1842F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sp>
        <p:nvSpPr>
          <p:cNvPr id="4" name="Datumsplatzhalter 3">
            <a:extLst>
              <a:ext uri="{FF2B5EF4-FFF2-40B4-BE49-F238E27FC236}">
                <a16:creationId xmlns:a16="http://schemas.microsoft.com/office/drawing/2014/main" id="{EF3A4991-A9C4-4A05-8ABC-9952E390D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3E212-0246-4F28-ABAE-B27BE34D12FF}" type="datetime1">
              <a:rPr lang="de-DE" smtClean="0"/>
              <a:t>24.02.2021</a:t>
            </a:fld>
            <a:endParaRPr lang="de-DE"/>
          </a:p>
        </p:txBody>
      </p:sp>
      <p:sp>
        <p:nvSpPr>
          <p:cNvPr id="5" name="Fußzeilenplatzhalter 4">
            <a:extLst>
              <a:ext uri="{FF2B5EF4-FFF2-40B4-BE49-F238E27FC236}">
                <a16:creationId xmlns:a16="http://schemas.microsoft.com/office/drawing/2014/main" id="{B30C0896-06E7-4D9B-B0EC-EE2D07FCC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DRK Kreisverband Pforzheim - Enzkreis e. V.</a:t>
            </a:r>
            <a:endParaRPr lang="de-DE" dirty="0"/>
          </a:p>
        </p:txBody>
      </p:sp>
      <p:sp>
        <p:nvSpPr>
          <p:cNvPr id="6" name="Foliennummernplatzhalter 5">
            <a:extLst>
              <a:ext uri="{FF2B5EF4-FFF2-40B4-BE49-F238E27FC236}">
                <a16:creationId xmlns:a16="http://schemas.microsoft.com/office/drawing/2014/main" id="{0C5066E0-0AEB-4220-80B3-3B7A6A0C8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63224-674E-4E56-B763-2DB552EB8168}" type="slidenum">
              <a:rPr lang="de-DE" smtClean="0"/>
              <a:t>‹Nr.›</a:t>
            </a:fld>
            <a:endParaRPr lang="de-DE"/>
          </a:p>
        </p:txBody>
      </p:sp>
      <p:pic>
        <p:nvPicPr>
          <p:cNvPr id="7" name="Grafik 6">
            <a:extLst>
              <a:ext uri="{FF2B5EF4-FFF2-40B4-BE49-F238E27FC236}">
                <a16:creationId xmlns:a16="http://schemas.microsoft.com/office/drawing/2014/main" id="{EB15B626-D1A1-4694-8F7C-4D19891473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8828" y="290783"/>
            <a:ext cx="3599688" cy="1136904"/>
          </a:xfrm>
          <a:prstGeom prst="rect">
            <a:avLst/>
          </a:prstGeom>
        </p:spPr>
      </p:pic>
    </p:spTree>
    <p:extLst>
      <p:ext uri="{BB962C8B-B14F-4D97-AF65-F5344CB8AC3E}">
        <p14:creationId xmlns:p14="http://schemas.microsoft.com/office/powerpoint/2010/main" val="366004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Microsoft_Word_Document1.docx"/><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xwLEoxdbZ8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rkur.de/leben/gesundheit/coronavirus-symptome-geschmackssinn-geruchsverlust-fieber-husten-ausschlag-hirnschaeden-zr-1345287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8B865-9E70-46A6-A745-C03800E1F3F2}"/>
              </a:ext>
            </a:extLst>
          </p:cNvPr>
          <p:cNvSpPr>
            <a:spLocks noGrp="1"/>
          </p:cNvSpPr>
          <p:nvPr>
            <p:ph type="ctrTitle"/>
          </p:nvPr>
        </p:nvSpPr>
        <p:spPr>
          <a:xfrm>
            <a:off x="1524000" y="1600200"/>
            <a:ext cx="9144000" cy="1495697"/>
          </a:xfrm>
        </p:spPr>
        <p:txBody>
          <a:bodyPr>
            <a:normAutofit fontScale="90000"/>
          </a:bodyPr>
          <a:lstStyle/>
          <a:p>
            <a:r>
              <a:rPr lang="de-DE" dirty="0">
                <a:solidFill>
                  <a:srgbClr val="FF0000"/>
                </a:solidFill>
                <a:latin typeface="Arial" panose="020B0604020202020204" pitchFamily="34" charset="0"/>
                <a:cs typeface="Arial" panose="020B0604020202020204" pitchFamily="34" charset="0"/>
              </a:rPr>
              <a:t>Antigen-Test Sars II-</a:t>
            </a:r>
            <a:r>
              <a:rPr lang="de-DE" dirty="0" err="1">
                <a:solidFill>
                  <a:srgbClr val="FF0000"/>
                </a:solidFill>
                <a:latin typeface="Arial" panose="020B0604020202020204" pitchFamily="34" charset="0"/>
                <a:cs typeface="Arial" panose="020B0604020202020204" pitchFamily="34" charset="0"/>
              </a:rPr>
              <a:t>Covid</a:t>
            </a:r>
            <a:r>
              <a:rPr lang="de-DE" dirty="0">
                <a:solidFill>
                  <a:srgbClr val="FF0000"/>
                </a:solidFill>
                <a:latin typeface="Arial" panose="020B0604020202020204" pitchFamily="34" charset="0"/>
                <a:cs typeface="Arial" panose="020B0604020202020204" pitchFamily="34" charset="0"/>
              </a:rPr>
              <a:t> 19</a:t>
            </a:r>
          </a:p>
        </p:txBody>
      </p:sp>
      <p:sp>
        <p:nvSpPr>
          <p:cNvPr id="3" name="Untertitel 2">
            <a:extLst>
              <a:ext uri="{FF2B5EF4-FFF2-40B4-BE49-F238E27FC236}">
                <a16:creationId xmlns:a16="http://schemas.microsoft.com/office/drawing/2014/main" id="{16263C38-81B5-4F61-B072-B789967BF57E}"/>
              </a:ext>
            </a:extLst>
          </p:cNvPr>
          <p:cNvSpPr>
            <a:spLocks noGrp="1"/>
          </p:cNvSpPr>
          <p:nvPr>
            <p:ph type="subTitle" idx="1"/>
          </p:nvPr>
        </p:nvSpPr>
        <p:spPr/>
        <p:txBody>
          <a:bodyPr>
            <a:normAutofit/>
          </a:bodyPr>
          <a:lstStyle/>
          <a:p>
            <a:r>
              <a:rPr lang="de-DE" sz="3600" dirty="0">
                <a:latin typeface="Arial" panose="020B0604020202020204" pitchFamily="34" charset="0"/>
                <a:cs typeface="Arial" panose="020B0604020202020204" pitchFamily="34" charset="0"/>
              </a:rPr>
              <a:t>Theorie und Praxis</a:t>
            </a:r>
          </a:p>
          <a:p>
            <a:r>
              <a:rPr lang="de-DE" sz="2200" dirty="0">
                <a:latin typeface="Arial" panose="020B0604020202020204" pitchFamily="34" charset="0"/>
                <a:cs typeface="Arial" panose="020B0604020202020204" pitchFamily="34" charset="0"/>
              </a:rPr>
              <a:t>Professor Dr. Wolfgang Kramer</a:t>
            </a:r>
          </a:p>
          <a:p>
            <a:r>
              <a:rPr lang="de-DE" sz="2200" dirty="0">
                <a:latin typeface="Arial" panose="020B0604020202020204" pitchFamily="34" charset="0"/>
                <a:cs typeface="Arial" panose="020B0604020202020204" pitchFamily="34" charset="0"/>
              </a:rPr>
              <a:t>Landesarzt DRK Baden-Württemberg</a:t>
            </a:r>
          </a:p>
          <a:p>
            <a:endParaRPr lang="de-DE" sz="3600" dirty="0"/>
          </a:p>
          <a:p>
            <a:endParaRPr lang="de-DE" sz="1600" dirty="0"/>
          </a:p>
        </p:txBody>
      </p:sp>
      <p:sp>
        <p:nvSpPr>
          <p:cNvPr id="4" name="Fußzeilenplatzhalter 3"/>
          <p:cNvSpPr>
            <a:spLocks noGrp="1"/>
          </p:cNvSpPr>
          <p:nvPr>
            <p:ph type="ftr" sz="quarter" idx="11"/>
          </p:nvPr>
        </p:nvSpPr>
        <p:spPr/>
        <p:txBody>
          <a:bodyPr/>
          <a:lstStyle/>
          <a:p>
            <a:r>
              <a:rPr lang="de-DE"/>
              <a:t>DRK Landesverband Baden-Württemberg</a:t>
            </a:r>
          </a:p>
        </p:txBody>
      </p:sp>
      <p:sp>
        <p:nvSpPr>
          <p:cNvPr id="5" name="Foliennummernplatzhalter 4"/>
          <p:cNvSpPr>
            <a:spLocks noGrp="1"/>
          </p:cNvSpPr>
          <p:nvPr>
            <p:ph type="sldNum" sz="quarter" idx="12"/>
          </p:nvPr>
        </p:nvSpPr>
        <p:spPr/>
        <p:txBody>
          <a:bodyPr/>
          <a:lstStyle/>
          <a:p>
            <a:fld id="{01E63224-674E-4E56-B763-2DB552EB8168}" type="slidenum">
              <a:rPr lang="de-DE" smtClean="0"/>
              <a:t>1</a:t>
            </a:fld>
            <a:endParaRPr lang="de-DE"/>
          </a:p>
        </p:txBody>
      </p:sp>
    </p:spTree>
    <p:extLst>
      <p:ext uri="{BB962C8B-B14F-4D97-AF65-F5344CB8AC3E}">
        <p14:creationId xmlns:p14="http://schemas.microsoft.com/office/powerpoint/2010/main" val="356026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B7CFE-2746-456D-9545-423094305CCD}"/>
              </a:ext>
            </a:extLst>
          </p:cNvPr>
          <p:cNvSpPr>
            <a:spLocks noGrp="1"/>
          </p:cNvSpPr>
          <p:nvPr>
            <p:ph type="title"/>
          </p:nvPr>
        </p:nvSpPr>
        <p:spPr>
          <a:xfrm>
            <a:off x="4063042" y="365125"/>
            <a:ext cx="7290758" cy="1325563"/>
          </a:xfrm>
        </p:spPr>
        <p:txBody>
          <a:bodyPr>
            <a:normAutofit fontScale="90000"/>
          </a:bodyPr>
          <a:lstStyle/>
          <a:p>
            <a:pPr algn="ctr"/>
            <a:r>
              <a:rPr lang="de-DE" dirty="0"/>
              <a:t>                       </a:t>
            </a:r>
            <a:br>
              <a:rPr lang="de-DE" dirty="0"/>
            </a:br>
            <a:r>
              <a:rPr lang="de-DE" b="1" dirty="0">
                <a:solidFill>
                  <a:srgbClr val="FF0000"/>
                </a:solidFill>
                <a:latin typeface="Arial" panose="020B0604020202020204" pitchFamily="34" charset="0"/>
                <a:cs typeface="Arial" panose="020B0604020202020204" pitchFamily="34" charset="0"/>
              </a:rPr>
              <a:t>Mögliche Komplikationen beim Testen</a:t>
            </a:r>
          </a:p>
        </p:txBody>
      </p:sp>
      <p:sp>
        <p:nvSpPr>
          <p:cNvPr id="3" name="Inhaltsplatzhalter 2">
            <a:extLst>
              <a:ext uri="{FF2B5EF4-FFF2-40B4-BE49-F238E27FC236}">
                <a16:creationId xmlns:a16="http://schemas.microsoft.com/office/drawing/2014/main" id="{05C74E88-06FC-42A3-A7B6-62736F6FE288}"/>
              </a:ext>
            </a:extLst>
          </p:cNvPr>
          <p:cNvSpPr>
            <a:spLocks noGrp="1"/>
          </p:cNvSpPr>
          <p:nvPr>
            <p:ph idx="1"/>
          </p:nvPr>
        </p:nvSpPr>
        <p:spPr>
          <a:xfrm>
            <a:off x="1108544" y="1971922"/>
            <a:ext cx="10515600" cy="4384427"/>
          </a:xfrm>
        </p:spPr>
        <p:txBody>
          <a:bodyPr>
            <a:normAutofit fontScale="40000" lnSpcReduction="20000"/>
          </a:bodyPr>
          <a:lstStyle/>
          <a:p>
            <a:r>
              <a:rPr lang="de-DE" sz="4300" dirty="0">
                <a:latin typeface="Arial" panose="020B0604020202020204" pitchFamily="34" charset="0"/>
                <a:cs typeface="Arial" panose="020B0604020202020204" pitchFamily="34" charset="0"/>
              </a:rPr>
              <a:t>Zuvor: keine Nasentropfen, keine Nasensalben, nicht vorher gurgeln lassen.</a:t>
            </a:r>
          </a:p>
          <a:p>
            <a:r>
              <a:rPr lang="de-DE" sz="4300" b="1" u="sng" dirty="0">
                <a:solidFill>
                  <a:srgbClr val="FF0000"/>
                </a:solidFill>
                <a:latin typeface="Arial" panose="020B0604020202020204" pitchFamily="34" charset="0"/>
                <a:cs typeface="Arial" panose="020B0604020202020204" pitchFamily="34" charset="0"/>
              </a:rPr>
              <a:t>Nicht jede Nasenöffnung ist zur Untersuchung gleich geeignet!</a:t>
            </a:r>
            <a:r>
              <a:rPr lang="de-DE" sz="4300" dirty="0">
                <a:solidFill>
                  <a:srgbClr val="FF0000"/>
                </a:solidFill>
                <a:latin typeface="Arial" panose="020B0604020202020204" pitchFamily="34" charset="0"/>
                <a:cs typeface="Arial" panose="020B0604020202020204" pitchFamily="34" charset="0"/>
              </a:rPr>
              <a:t> </a:t>
            </a:r>
            <a:r>
              <a:rPr lang="de-DE" sz="4300" dirty="0">
                <a:latin typeface="Arial" panose="020B0604020202020204" pitchFamily="34" charset="0"/>
                <a:cs typeface="Arial" panose="020B0604020202020204" pitchFamily="34" charset="0"/>
              </a:rPr>
              <a:t>– </a:t>
            </a:r>
            <a:r>
              <a:rPr lang="de-DE" sz="4300" b="1" dirty="0">
                <a:latin typeface="Arial" panose="020B0604020202020204" pitchFamily="34" charset="0"/>
                <a:cs typeface="Arial" panose="020B0604020202020204" pitchFamily="34" charset="0"/>
              </a:rPr>
              <a:t>nichts erzwingen</a:t>
            </a:r>
          </a:p>
          <a:p>
            <a:endParaRPr lang="de-DE" sz="4300" dirty="0">
              <a:latin typeface="Arial" panose="020B0604020202020204" pitchFamily="34" charset="0"/>
              <a:cs typeface="Arial" panose="020B0604020202020204" pitchFamily="34" charset="0"/>
            </a:endParaRPr>
          </a:p>
          <a:p>
            <a:r>
              <a:rPr lang="de-DE" sz="4300" dirty="0">
                <a:latin typeface="Arial" panose="020B0604020202020204" pitchFamily="34" charset="0"/>
                <a:cs typeface="Arial" panose="020B0604020202020204" pitchFamily="34" charset="0"/>
              </a:rPr>
              <a:t>Stets fragen: welche Nasenöffnung kann man nehmen? Liegen Hindernisse vor z. B. eine alte Nasenbeinfraktur, starke Verkrümmung der Nasenscheidewand, ausgeprägte Polypen, leicht erzielbares Nasenbluten? </a:t>
            </a:r>
          </a:p>
          <a:p>
            <a:r>
              <a:rPr lang="de-DE" sz="4300" dirty="0">
                <a:latin typeface="Arial" panose="020B0604020202020204" pitchFamily="34" charset="0"/>
                <a:cs typeface="Arial" panose="020B0604020202020204" pitchFamily="34" charset="0"/>
              </a:rPr>
              <a:t>Fragen nach starken Blutverdünnern, die eingenommen werden. Die Personen wissen zumeist Bescheid. Kein Hindernis- aber Vorsichtsgrund!</a:t>
            </a:r>
          </a:p>
          <a:p>
            <a:r>
              <a:rPr lang="de-DE" sz="4300" dirty="0">
                <a:latin typeface="Arial" panose="020B0604020202020204" pitchFamily="34" charset="0"/>
                <a:cs typeface="Arial" panose="020B0604020202020204" pitchFamily="34" charset="0"/>
              </a:rPr>
              <a:t>Stets auch besondere Blutungsrisiken beachten, z. B. bei Einnahme von starken Medikamenten zur Blutverdünnung wie Marcumar, </a:t>
            </a:r>
            <a:r>
              <a:rPr lang="de-DE" sz="4300" dirty="0" err="1">
                <a:latin typeface="Arial" panose="020B0604020202020204" pitchFamily="34" charset="0"/>
                <a:cs typeface="Arial" panose="020B0604020202020204" pitchFamily="34" charset="0"/>
              </a:rPr>
              <a:t>Xarelto</a:t>
            </a:r>
            <a:r>
              <a:rPr lang="de-DE" sz="4300" dirty="0">
                <a:latin typeface="Arial" panose="020B0604020202020204" pitchFamily="34" charset="0"/>
                <a:cs typeface="Arial" panose="020B0604020202020204" pitchFamily="34" charset="0"/>
              </a:rPr>
              <a:t> etc.</a:t>
            </a:r>
          </a:p>
          <a:p>
            <a:r>
              <a:rPr lang="de-DE" sz="4300" b="1" dirty="0">
                <a:latin typeface="Arial" panose="020B0604020202020204" pitchFamily="34" charset="0"/>
                <a:cs typeface="Arial" panose="020B0604020202020204" pitchFamily="34" charset="0"/>
              </a:rPr>
              <a:t>Patient bitten, während des Abstrichs den Atem anzuhalten</a:t>
            </a:r>
          </a:p>
          <a:p>
            <a:r>
              <a:rPr lang="de-DE" sz="4300" b="1" dirty="0">
                <a:solidFill>
                  <a:srgbClr val="FF0000"/>
                </a:solidFill>
                <a:latin typeface="Arial" panose="020B0604020202020204" pitchFamily="34" charset="0"/>
                <a:cs typeface="Arial" panose="020B0604020202020204" pitchFamily="34" charset="0"/>
              </a:rPr>
              <a:t>Grundregel:</a:t>
            </a:r>
            <a:r>
              <a:rPr lang="de-DE" sz="4300" dirty="0">
                <a:latin typeface="Arial" panose="020B0604020202020204" pitchFamily="34" charset="0"/>
                <a:cs typeface="Arial" panose="020B0604020202020204" pitchFamily="34" charset="0"/>
              </a:rPr>
              <a:t> 	Um Verletzungen zu vermeiden – </a:t>
            </a:r>
            <a:r>
              <a:rPr lang="de-DE" sz="4300" i="1" dirty="0">
                <a:latin typeface="Arial" panose="020B0604020202020204" pitchFamily="34" charset="0"/>
                <a:cs typeface="Arial" panose="020B0604020202020204" pitchFamily="34" charset="0"/>
              </a:rPr>
              <a:t>mit lockerer sanfter  Hand arbeiten </a:t>
            </a:r>
            <a:r>
              <a:rPr lang="de-DE" sz="4300" dirty="0">
                <a:latin typeface="Arial" panose="020B0604020202020204" pitchFamily="34" charset="0"/>
                <a:cs typeface="Arial" panose="020B0604020202020204" pitchFamily="34" charset="0"/>
              </a:rPr>
              <a:t>– Widerstände 			erspüren und respektieren</a:t>
            </a:r>
          </a:p>
          <a:p>
            <a:r>
              <a:rPr lang="de-DE" sz="4300" dirty="0">
                <a:latin typeface="Arial" panose="020B0604020202020204" pitchFamily="34" charset="0"/>
                <a:cs typeface="Arial" panose="020B0604020202020204" pitchFamily="34" charset="0"/>
              </a:rPr>
              <a:t>Bei Nasenbluten Ruhe bewahren. Bei wenig Blutung: Kopf in den Nacken, Eis in den Nacken. Nasenflügel </a:t>
            </a:r>
            <a:r>
              <a:rPr lang="de-DE" sz="4300" dirty="0" err="1">
                <a:latin typeface="Arial" panose="020B0604020202020204" pitchFamily="34" charset="0"/>
                <a:cs typeface="Arial" panose="020B0604020202020204" pitchFamily="34" charset="0"/>
              </a:rPr>
              <a:t>zuklemmen</a:t>
            </a:r>
            <a:r>
              <a:rPr lang="de-DE" sz="4300" dirty="0">
                <a:latin typeface="Arial" panose="020B0604020202020204" pitchFamily="34" charset="0"/>
                <a:cs typeface="Arial" panose="020B0604020202020204" pitchFamily="34" charset="0"/>
              </a:rPr>
              <a:t> (</a:t>
            </a:r>
            <a:r>
              <a:rPr lang="de-DE" sz="4300" dirty="0" err="1">
                <a:latin typeface="Arial" panose="020B0604020202020204" pitchFamily="34" charset="0"/>
                <a:cs typeface="Arial" panose="020B0604020202020204" pitchFamily="34" charset="0"/>
              </a:rPr>
              <a:t>Locus</a:t>
            </a:r>
            <a:r>
              <a:rPr lang="de-DE" sz="4300" dirty="0">
                <a:latin typeface="Arial" panose="020B0604020202020204" pitchFamily="34" charset="0"/>
                <a:cs typeface="Arial" panose="020B0604020202020204" pitchFamily="34" charset="0"/>
              </a:rPr>
              <a:t> </a:t>
            </a:r>
            <a:r>
              <a:rPr lang="de-DE" sz="4300" dirty="0" err="1">
                <a:latin typeface="Arial" panose="020B0604020202020204" pitchFamily="34" charset="0"/>
                <a:cs typeface="Arial" panose="020B0604020202020204" pitchFamily="34" charset="0"/>
              </a:rPr>
              <a:t>Kieselbachii</a:t>
            </a:r>
            <a:r>
              <a:rPr lang="de-DE" sz="4300" dirty="0">
                <a:latin typeface="Arial" panose="020B0604020202020204" pitchFamily="34" charset="0"/>
                <a:cs typeface="Arial" panose="020B0604020202020204" pitchFamily="34" charset="0"/>
              </a:rPr>
              <a:t>)</a:t>
            </a:r>
          </a:p>
          <a:p>
            <a:r>
              <a:rPr lang="de-DE" sz="4300" dirty="0">
                <a:latin typeface="Arial" panose="020B0604020202020204" pitchFamily="34" charset="0"/>
                <a:cs typeface="Arial" panose="020B0604020202020204" pitchFamily="34" charset="0"/>
              </a:rPr>
              <a:t>Stärkere Blutung: Person sitzen lassen, Kopf vornüber gebeugt. Evtl. Notarzt rufen.</a:t>
            </a:r>
          </a:p>
          <a:p>
            <a:endParaRPr lang="de-DE" dirty="0"/>
          </a:p>
          <a:p>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10</a:t>
            </a:fld>
            <a:endParaRPr lang="de-DE"/>
          </a:p>
        </p:txBody>
      </p:sp>
    </p:spTree>
    <p:extLst>
      <p:ext uri="{BB962C8B-B14F-4D97-AF65-F5344CB8AC3E}">
        <p14:creationId xmlns:p14="http://schemas.microsoft.com/office/powerpoint/2010/main" val="40354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CAC8C-C381-4920-9DDB-4A1A4FCAD025}"/>
              </a:ext>
            </a:extLst>
          </p:cNvPr>
          <p:cNvSpPr>
            <a:spLocks noGrp="1"/>
          </p:cNvSpPr>
          <p:nvPr>
            <p:ph type="title"/>
          </p:nvPr>
        </p:nvSpPr>
        <p:spPr>
          <a:xfrm>
            <a:off x="4402527" y="8202"/>
            <a:ext cx="6617898" cy="1949480"/>
          </a:xfrm>
        </p:spPr>
        <p:txBody>
          <a:bodyPr>
            <a:normAutofit/>
          </a:bodyPr>
          <a:lstStyle/>
          <a:p>
            <a:pPr indent="5918200" algn="ctr"/>
            <a:r>
              <a:rPr lang="de-DE" dirty="0"/>
              <a:t>                          </a:t>
            </a:r>
            <a:r>
              <a:rPr lang="de-DE" dirty="0">
                <a:solidFill>
                  <a:srgbClr val="FF0000"/>
                </a:solidFill>
                <a:latin typeface="Arial" panose="020B0604020202020204" pitchFamily="34" charset="0"/>
                <a:cs typeface="Arial" panose="020B0604020202020204" pitchFamily="34" charset="0"/>
              </a:rPr>
              <a:t>Frontale oder seitliche Position des Testers</a:t>
            </a:r>
          </a:p>
        </p:txBody>
      </p:sp>
      <p:pic>
        <p:nvPicPr>
          <p:cNvPr id="5" name="Inhaltsplatzhalter 4">
            <a:extLst>
              <a:ext uri="{FF2B5EF4-FFF2-40B4-BE49-F238E27FC236}">
                <a16:creationId xmlns:a16="http://schemas.microsoft.com/office/drawing/2014/main" id="{66476A3E-86B7-42A3-BBC7-2CFD391CDB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82616"/>
            <a:ext cx="5766998" cy="2993829"/>
          </a:xfrm>
        </p:spPr>
      </p:pic>
      <p:pic>
        <p:nvPicPr>
          <p:cNvPr id="6" name="Inhaltsplatzhalter 4">
            <a:extLst>
              <a:ext uri="{FF2B5EF4-FFF2-40B4-BE49-F238E27FC236}">
                <a16:creationId xmlns:a16="http://schemas.microsoft.com/office/drawing/2014/main" id="{97797503-0BED-4C1A-BC5A-0A31768D3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846" y="2582616"/>
            <a:ext cx="5956300" cy="2984500"/>
          </a:xfrm>
          <a:prstGeom prst="rect">
            <a:avLst/>
          </a:prstGeom>
        </p:spPr>
      </p:pic>
      <p:sp>
        <p:nvSpPr>
          <p:cNvPr id="4" name="Rechteck: abgerundete Ecken 3">
            <a:extLst>
              <a:ext uri="{FF2B5EF4-FFF2-40B4-BE49-F238E27FC236}">
                <a16:creationId xmlns:a16="http://schemas.microsoft.com/office/drawing/2014/main" id="{D544C466-2BAE-4AD8-AE62-7D16028976ED}"/>
              </a:ext>
            </a:extLst>
          </p:cNvPr>
          <p:cNvSpPr/>
          <p:nvPr/>
        </p:nvSpPr>
        <p:spPr>
          <a:xfrm>
            <a:off x="10929668" y="2656936"/>
            <a:ext cx="793630" cy="2932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07AE02E8-D9B1-4E1F-A0E9-7D24B0C79AA7}"/>
              </a:ext>
            </a:extLst>
          </p:cNvPr>
          <p:cNvSpPr/>
          <p:nvPr/>
        </p:nvSpPr>
        <p:spPr>
          <a:xfrm>
            <a:off x="10929668" y="2656936"/>
            <a:ext cx="793630" cy="2932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7"/>
          <p:cNvSpPr>
            <a:spLocks noGrp="1"/>
          </p:cNvSpPr>
          <p:nvPr>
            <p:ph type="ftr" sz="quarter" idx="11"/>
          </p:nvPr>
        </p:nvSpPr>
        <p:spPr/>
        <p:txBody>
          <a:bodyPr/>
          <a:lstStyle/>
          <a:p>
            <a:r>
              <a:rPr lang="de-DE"/>
              <a:t>DRK Kreisverband Pforzheim - Enzkreis e. V.</a:t>
            </a:r>
          </a:p>
        </p:txBody>
      </p:sp>
      <p:sp>
        <p:nvSpPr>
          <p:cNvPr id="9" name="Rechteck: abgerundete Ecken 6">
            <a:extLst>
              <a:ext uri="{FF2B5EF4-FFF2-40B4-BE49-F238E27FC236}">
                <a16:creationId xmlns:a16="http://schemas.microsoft.com/office/drawing/2014/main" id="{07AE02E8-D9B1-4E1F-A0E9-7D24B0C79AA7}"/>
              </a:ext>
            </a:extLst>
          </p:cNvPr>
          <p:cNvSpPr/>
          <p:nvPr/>
        </p:nvSpPr>
        <p:spPr>
          <a:xfrm>
            <a:off x="4786043" y="2803585"/>
            <a:ext cx="793630" cy="2932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01E63224-674E-4E56-B763-2DB552EB8168}" type="slidenum">
              <a:rPr lang="de-DE" smtClean="0"/>
              <a:t>11</a:t>
            </a:fld>
            <a:endParaRPr lang="de-DE"/>
          </a:p>
        </p:txBody>
      </p:sp>
    </p:spTree>
    <p:extLst>
      <p:ext uri="{BB962C8B-B14F-4D97-AF65-F5344CB8AC3E}">
        <p14:creationId xmlns:p14="http://schemas.microsoft.com/office/powerpoint/2010/main" val="287768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3F1E8-2E11-4823-9A94-58531512BF10}"/>
              </a:ext>
            </a:extLst>
          </p:cNvPr>
          <p:cNvSpPr>
            <a:spLocks noGrp="1"/>
          </p:cNvSpPr>
          <p:nvPr>
            <p:ph type="title"/>
          </p:nvPr>
        </p:nvSpPr>
        <p:spPr>
          <a:xfrm>
            <a:off x="4561936" y="687688"/>
            <a:ext cx="6143445" cy="1325563"/>
          </a:xfrm>
        </p:spPr>
        <p:txBody>
          <a:bodyPr>
            <a:normAutofit/>
          </a:bodyPr>
          <a:lstStyle/>
          <a:p>
            <a:pPr algn="ctr"/>
            <a:r>
              <a:rPr lang="de-DE" dirty="0">
                <a:solidFill>
                  <a:srgbClr val="FF0000"/>
                </a:solidFill>
                <a:latin typeface="Arial" panose="020B0604020202020204" pitchFamily="34" charset="0"/>
                <a:cs typeface="Arial" panose="020B0604020202020204" pitchFamily="34" charset="0"/>
              </a:rPr>
              <a:t>Feine widerstandsarme Haltung des Testtupfers</a:t>
            </a:r>
          </a:p>
        </p:txBody>
      </p:sp>
      <p:pic>
        <p:nvPicPr>
          <p:cNvPr id="5" name="Inhaltsplatzhalter 4">
            <a:extLst>
              <a:ext uri="{FF2B5EF4-FFF2-40B4-BE49-F238E27FC236}">
                <a16:creationId xmlns:a16="http://schemas.microsoft.com/office/drawing/2014/main" id="{E533F510-C5AF-4800-9F0C-8C21ED79A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943" y="2639684"/>
            <a:ext cx="4940300" cy="2463800"/>
          </a:xfrm>
        </p:spPr>
      </p:pic>
      <p:pic>
        <p:nvPicPr>
          <p:cNvPr id="6" name="Inhaltsplatzhalter 4">
            <a:extLst>
              <a:ext uri="{FF2B5EF4-FFF2-40B4-BE49-F238E27FC236}">
                <a16:creationId xmlns:a16="http://schemas.microsoft.com/office/drawing/2014/main" id="{AF9CF09F-ADF4-4E05-971B-B36FAE7C0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91" y="2639684"/>
            <a:ext cx="5645150" cy="2463800"/>
          </a:xfrm>
          <a:prstGeom prst="rect">
            <a:avLst/>
          </a:prstGeom>
        </p:spPr>
      </p:pic>
      <p:sp>
        <p:nvSpPr>
          <p:cNvPr id="3" name="Rechteck: abgerundete Ecken 2">
            <a:extLst>
              <a:ext uri="{FF2B5EF4-FFF2-40B4-BE49-F238E27FC236}">
                <a16:creationId xmlns:a16="http://schemas.microsoft.com/office/drawing/2014/main" id="{9314A590-5504-4791-A6A2-9A5DD0FB376A}"/>
              </a:ext>
            </a:extLst>
          </p:cNvPr>
          <p:cNvSpPr/>
          <p:nvPr/>
        </p:nvSpPr>
        <p:spPr>
          <a:xfrm>
            <a:off x="10705381" y="3319791"/>
            <a:ext cx="819760" cy="1092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6"/>
          <p:cNvSpPr>
            <a:spLocks noGrp="1"/>
          </p:cNvSpPr>
          <p:nvPr>
            <p:ph type="ftr" sz="quarter" idx="11"/>
          </p:nvPr>
        </p:nvSpPr>
        <p:spPr/>
        <p:txBody>
          <a:bodyPr/>
          <a:lstStyle/>
          <a:p>
            <a:r>
              <a:rPr lang="de-DE"/>
              <a:t>DRK Kreisverband Pforzheim - Enzkreis e. V.</a:t>
            </a:r>
          </a:p>
        </p:txBody>
      </p:sp>
      <p:sp>
        <p:nvSpPr>
          <p:cNvPr id="8" name="Rechteck: abgerundete Ecken 2">
            <a:extLst>
              <a:ext uri="{FF2B5EF4-FFF2-40B4-BE49-F238E27FC236}">
                <a16:creationId xmlns:a16="http://schemas.microsoft.com/office/drawing/2014/main" id="{6C9D7E1C-C2D1-47ED-8317-8E002BC492A8}"/>
              </a:ext>
            </a:extLst>
          </p:cNvPr>
          <p:cNvSpPr/>
          <p:nvPr/>
        </p:nvSpPr>
        <p:spPr>
          <a:xfrm>
            <a:off x="4454746" y="2639684"/>
            <a:ext cx="877672" cy="3271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2">
            <a:extLst>
              <a:ext uri="{FF2B5EF4-FFF2-40B4-BE49-F238E27FC236}">
                <a16:creationId xmlns:a16="http://schemas.microsoft.com/office/drawing/2014/main" id="{6C9D7E1C-C2D1-47ED-8317-8E002BC492A8}"/>
              </a:ext>
            </a:extLst>
          </p:cNvPr>
          <p:cNvSpPr/>
          <p:nvPr/>
        </p:nvSpPr>
        <p:spPr>
          <a:xfrm>
            <a:off x="10647469" y="2639684"/>
            <a:ext cx="877672" cy="32717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01E63224-674E-4E56-B763-2DB552EB8168}" type="slidenum">
              <a:rPr lang="de-DE" smtClean="0"/>
              <a:t>12</a:t>
            </a:fld>
            <a:endParaRPr lang="de-DE"/>
          </a:p>
        </p:txBody>
      </p:sp>
    </p:spTree>
    <p:extLst>
      <p:ext uri="{BB962C8B-B14F-4D97-AF65-F5344CB8AC3E}">
        <p14:creationId xmlns:p14="http://schemas.microsoft.com/office/powerpoint/2010/main" val="13871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27F3878-0278-4EF8-B683-DC5C7F4073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954"/>
          <a:stretch/>
        </p:blipFill>
        <p:spPr>
          <a:xfrm>
            <a:off x="666205" y="1599930"/>
            <a:ext cx="5172619" cy="3683001"/>
          </a:xfrm>
        </p:spPr>
      </p:pic>
      <p:pic>
        <p:nvPicPr>
          <p:cNvPr id="6" name="Inhaltsplatzhalter 4">
            <a:extLst>
              <a:ext uri="{FF2B5EF4-FFF2-40B4-BE49-F238E27FC236}">
                <a16:creationId xmlns:a16="http://schemas.microsoft.com/office/drawing/2014/main" id="{CB02A6AA-A3DD-461B-AE9F-A8B6A496BD66}"/>
              </a:ext>
            </a:extLst>
          </p:cNvPr>
          <p:cNvPicPr>
            <a:picLocks noChangeAspect="1"/>
          </p:cNvPicPr>
          <p:nvPr/>
        </p:nvPicPr>
        <p:blipFill rotWithShape="1">
          <a:blip r:embed="rId3">
            <a:extLst>
              <a:ext uri="{28A0092B-C50C-407E-A947-70E740481C1C}">
                <a14:useLocalDpi xmlns:a14="http://schemas.microsoft.com/office/drawing/2010/main" val="0"/>
              </a:ext>
            </a:extLst>
          </a:blip>
          <a:srcRect b="5678"/>
          <a:stretch/>
        </p:blipFill>
        <p:spPr>
          <a:xfrm>
            <a:off x="6096000" y="1599931"/>
            <a:ext cx="5648325" cy="4236397"/>
          </a:xfrm>
          <a:prstGeom prst="rect">
            <a:avLst/>
          </a:prstGeom>
        </p:spPr>
      </p:pic>
      <p:sp>
        <p:nvSpPr>
          <p:cNvPr id="7" name="Textfeld 6">
            <a:extLst>
              <a:ext uri="{FF2B5EF4-FFF2-40B4-BE49-F238E27FC236}">
                <a16:creationId xmlns:a16="http://schemas.microsoft.com/office/drawing/2014/main" id="{337107C8-F975-4E0B-A756-185DD4CE8B5B}"/>
              </a:ext>
            </a:extLst>
          </p:cNvPr>
          <p:cNvSpPr txBox="1"/>
          <p:nvPr/>
        </p:nvSpPr>
        <p:spPr>
          <a:xfrm>
            <a:off x="666206" y="4479721"/>
            <a:ext cx="4972594" cy="2031325"/>
          </a:xfrm>
          <a:prstGeom prst="rect">
            <a:avLst/>
          </a:prstGeom>
          <a:noFill/>
        </p:spPr>
        <p:txBody>
          <a:bodyPr wrap="square" rtlCol="0">
            <a:spAutoFit/>
          </a:bodyPr>
          <a:lstStyle/>
          <a:p>
            <a:endParaRPr lang="de-DE" dirty="0"/>
          </a:p>
          <a:p>
            <a:endParaRPr lang="de-DE" dirty="0"/>
          </a:p>
          <a:p>
            <a:endParaRPr lang="de-DE" dirty="0"/>
          </a:p>
          <a:p>
            <a:r>
              <a:rPr lang="de-DE" dirty="0">
                <a:latin typeface="Arial" panose="020B0604020202020204" pitchFamily="34" charset="0"/>
                <a:cs typeface="Arial" panose="020B0604020202020204" pitchFamily="34" charset="0"/>
              </a:rPr>
              <a:t>Der Tupfer muss um ca. </a:t>
            </a:r>
            <a:r>
              <a:rPr lang="de-DE" u="sng" dirty="0">
                <a:latin typeface="Arial" panose="020B0604020202020204" pitchFamily="34" charset="0"/>
                <a:cs typeface="Arial" panose="020B0604020202020204" pitchFamily="34" charset="0"/>
              </a:rPr>
              <a:t>5 – 7 Zentimeter waagrecht in die Nase </a:t>
            </a:r>
            <a:r>
              <a:rPr lang="de-DE" dirty="0">
                <a:latin typeface="Arial" panose="020B0604020202020204" pitchFamily="34" charset="0"/>
                <a:cs typeface="Arial" panose="020B0604020202020204" pitchFamily="34" charset="0"/>
              </a:rPr>
              <a:t>hinein geführt werden, um in den Nasen-Rachen-Raum zu gelangen. </a:t>
            </a:r>
            <a:r>
              <a:rPr lang="de-DE" i="1" dirty="0">
                <a:latin typeface="Arial" panose="020B0604020202020204" pitchFamily="34" charset="0"/>
                <a:cs typeface="Arial" panose="020B0604020202020204" pitchFamily="34" charset="0"/>
              </a:rPr>
              <a:t>"Dort besteht die höchste Viruskonzentration!"</a:t>
            </a:r>
          </a:p>
        </p:txBody>
      </p:sp>
      <p:sp>
        <p:nvSpPr>
          <p:cNvPr id="8" name="Textfeld 7">
            <a:extLst>
              <a:ext uri="{FF2B5EF4-FFF2-40B4-BE49-F238E27FC236}">
                <a16:creationId xmlns:a16="http://schemas.microsoft.com/office/drawing/2014/main" id="{171D69DA-DF29-4FD2-B886-6B8D4BFF20E1}"/>
              </a:ext>
            </a:extLst>
          </p:cNvPr>
          <p:cNvSpPr txBox="1"/>
          <p:nvPr/>
        </p:nvSpPr>
        <p:spPr>
          <a:xfrm>
            <a:off x="6014906" y="478172"/>
            <a:ext cx="4883150" cy="646331"/>
          </a:xfrm>
          <a:prstGeom prst="rect">
            <a:avLst/>
          </a:prstGeom>
          <a:noFill/>
        </p:spPr>
        <p:txBody>
          <a:bodyPr wrap="square" rtlCol="0">
            <a:spAutoFit/>
          </a:bodyPr>
          <a:lstStyle/>
          <a:p>
            <a:r>
              <a:rPr lang="de-DE" sz="3600" dirty="0">
                <a:latin typeface="Arial" panose="020B0604020202020204" pitchFamily="34" charset="0"/>
                <a:cs typeface="Arial" panose="020B0604020202020204" pitchFamily="34" charset="0"/>
              </a:rPr>
              <a:t>Anatomie der Nase</a:t>
            </a:r>
          </a:p>
        </p:txBody>
      </p:sp>
      <p:sp>
        <p:nvSpPr>
          <p:cNvPr id="3" name="Fußzeilenplatzhalter 2"/>
          <p:cNvSpPr>
            <a:spLocks noGrp="1"/>
          </p:cNvSpPr>
          <p:nvPr>
            <p:ph type="ftr" sz="quarter" idx="11"/>
          </p:nvPr>
        </p:nvSpPr>
        <p:spPr/>
        <p:txBody>
          <a:bodyPr/>
          <a:lstStyle/>
          <a:p>
            <a:r>
              <a:rPr lang="de-DE" dirty="0"/>
              <a:t>DRK Kreisverband Pforzheim - </a:t>
            </a:r>
            <a:r>
              <a:rPr lang="de-DE" dirty="0" err="1"/>
              <a:t>Enzkreis</a:t>
            </a:r>
            <a:r>
              <a:rPr lang="de-DE" dirty="0"/>
              <a:t> e. V.</a:t>
            </a:r>
          </a:p>
        </p:txBody>
      </p:sp>
      <p:sp>
        <p:nvSpPr>
          <p:cNvPr id="2" name="Foliennummernplatzhalter 1"/>
          <p:cNvSpPr>
            <a:spLocks noGrp="1"/>
          </p:cNvSpPr>
          <p:nvPr>
            <p:ph type="sldNum" sz="quarter" idx="12"/>
          </p:nvPr>
        </p:nvSpPr>
        <p:spPr/>
        <p:txBody>
          <a:bodyPr/>
          <a:lstStyle/>
          <a:p>
            <a:fld id="{01E63224-674E-4E56-B763-2DB552EB8168}" type="slidenum">
              <a:rPr lang="de-DE" smtClean="0"/>
              <a:t>13</a:t>
            </a:fld>
            <a:endParaRPr lang="de-DE"/>
          </a:p>
        </p:txBody>
      </p:sp>
    </p:spTree>
    <p:extLst>
      <p:ext uri="{BB962C8B-B14F-4D97-AF65-F5344CB8AC3E}">
        <p14:creationId xmlns:p14="http://schemas.microsoft.com/office/powerpoint/2010/main" val="149005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A4571-937B-4071-A475-7B147E291B07}"/>
              </a:ext>
            </a:extLst>
          </p:cNvPr>
          <p:cNvSpPr>
            <a:spLocks noGrp="1"/>
          </p:cNvSpPr>
          <p:nvPr>
            <p:ph type="title"/>
          </p:nvPr>
        </p:nvSpPr>
        <p:spPr>
          <a:xfrm>
            <a:off x="4127862" y="365125"/>
            <a:ext cx="7225937" cy="1325563"/>
          </a:xfrm>
        </p:spPr>
        <p:txBody>
          <a:bodyPr/>
          <a:lstStyle/>
          <a:p>
            <a:pPr algn="ctr"/>
            <a:r>
              <a:rPr lang="de-DE" dirty="0">
                <a:solidFill>
                  <a:srgbClr val="FF0000"/>
                </a:solidFill>
                <a:latin typeface="Arial" panose="020B0604020202020204" pitchFamily="34" charset="0"/>
                <a:cs typeface="Arial" panose="020B0604020202020204" pitchFamily="34" charset="0"/>
              </a:rPr>
              <a:t>Praktischer Vorgang des Abstrichs</a:t>
            </a:r>
          </a:p>
        </p:txBody>
      </p:sp>
      <p:sp>
        <p:nvSpPr>
          <p:cNvPr id="3" name="Inhaltsplatzhalter 2">
            <a:extLst>
              <a:ext uri="{FF2B5EF4-FFF2-40B4-BE49-F238E27FC236}">
                <a16:creationId xmlns:a16="http://schemas.microsoft.com/office/drawing/2014/main" id="{4F60AF64-4420-442A-A33F-05C954170AB8}"/>
              </a:ext>
            </a:extLst>
          </p:cNvPr>
          <p:cNvSpPr>
            <a:spLocks noGrp="1"/>
          </p:cNvSpPr>
          <p:nvPr>
            <p:ph idx="1"/>
          </p:nvPr>
        </p:nvSpPr>
        <p:spPr>
          <a:xfrm>
            <a:off x="838199" y="1825625"/>
            <a:ext cx="10964917" cy="4351338"/>
          </a:xfrm>
        </p:spPr>
        <p:txBody>
          <a:bodyPr>
            <a:normAutofit lnSpcReduction="10000"/>
          </a:bodyPr>
          <a:lstStyle/>
          <a:p>
            <a:endParaRPr lang="de-DE" dirty="0"/>
          </a:p>
          <a:p>
            <a:r>
              <a:rPr lang="de-DE" b="1" dirty="0">
                <a:solidFill>
                  <a:srgbClr val="FF0000"/>
                </a:solidFill>
                <a:latin typeface="Arial" panose="020B0604020202020204" pitchFamily="34" charset="0"/>
                <a:cs typeface="Arial" panose="020B0604020202020204" pitchFamily="34" charset="0"/>
              </a:rPr>
              <a:t>Falsch: 	</a:t>
            </a:r>
            <a:r>
              <a:rPr lang="de-DE" dirty="0">
                <a:latin typeface="Arial" panose="020B0604020202020204" pitchFamily="34" charset="0"/>
                <a:cs typeface="Arial" panose="020B0604020202020204" pitchFamily="34" charset="0"/>
              </a:rPr>
              <a:t>Der Tupfer sollte </a:t>
            </a:r>
            <a:r>
              <a:rPr lang="de-DE" u="sng" dirty="0">
                <a:latin typeface="Arial" panose="020B0604020202020204" pitchFamily="34" charset="0"/>
                <a:cs typeface="Arial" panose="020B0604020202020204" pitchFamily="34" charset="0"/>
              </a:rPr>
              <a:t>nicht in Richtung Stirn/Nasenrücken </a:t>
            </a:r>
            <a:r>
              <a:rPr lang="de-DE" dirty="0">
                <a:latin typeface="Arial" panose="020B0604020202020204" pitchFamily="34" charset="0"/>
                <a:cs typeface="Arial" panose="020B0604020202020204" pitchFamily="34" charset="0"/>
              </a:rPr>
              <a:t>		nach oben in die Nase eingeführt werden</a:t>
            </a:r>
          </a:p>
          <a:p>
            <a:r>
              <a:rPr lang="de-DE" b="1" dirty="0">
                <a:solidFill>
                  <a:srgbClr val="00B050"/>
                </a:solidFill>
                <a:latin typeface="Arial" panose="020B0604020202020204" pitchFamily="34" charset="0"/>
                <a:cs typeface="Arial" panose="020B0604020202020204" pitchFamily="34" charset="0"/>
              </a:rPr>
              <a:t>Richtig</a:t>
            </a:r>
            <a:r>
              <a:rPr lang="de-DE" dirty="0">
                <a:solidFill>
                  <a:srgbClr val="00B050"/>
                </a:solidFill>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Den Tupfer vom Nasenboden auf Höhe des Gehör- 			</a:t>
            </a:r>
            <a:r>
              <a:rPr lang="de-DE" dirty="0" err="1">
                <a:latin typeface="Arial" panose="020B0604020202020204" pitchFamily="34" charset="0"/>
                <a:cs typeface="Arial" panose="020B0604020202020204" pitchFamily="34" charset="0"/>
              </a:rPr>
              <a:t>gangs</a:t>
            </a:r>
            <a:r>
              <a:rPr lang="de-DE" dirty="0">
                <a:latin typeface="Arial" panose="020B0604020202020204" pitchFamily="34" charset="0"/>
                <a:cs typeface="Arial" panose="020B0604020202020204" pitchFamily="34" charset="0"/>
              </a:rPr>
              <a:t> gerade und ganz vorsichtig  bis zum „sanften 		Anschlag“ vorschieben. </a:t>
            </a:r>
          </a:p>
          <a:p>
            <a:r>
              <a:rPr lang="de-DE" dirty="0">
                <a:latin typeface="Arial" panose="020B0604020202020204" pitchFamily="34" charset="0"/>
                <a:cs typeface="Arial" panose="020B0604020202020204" pitchFamily="34" charset="0"/>
              </a:rPr>
              <a:t>Tiefe: 	ca. 5 - 7 cm</a:t>
            </a:r>
          </a:p>
          <a:p>
            <a:r>
              <a:rPr lang="de-DE" b="1" dirty="0">
                <a:latin typeface="Arial" panose="020B0604020202020204" pitchFamily="34" charset="0"/>
                <a:cs typeface="Arial" panose="020B0604020202020204" pitchFamily="34" charset="0"/>
              </a:rPr>
              <a:t>Trick:</a:t>
            </a:r>
            <a:r>
              <a:rPr lang="de-DE" dirty="0">
                <a:latin typeface="Arial" panose="020B0604020202020204" pitchFamily="34" charset="0"/>
                <a:cs typeface="Arial" panose="020B0604020202020204" pitchFamily="34" charset="0"/>
              </a:rPr>
              <a:t> 	Vorher die Strecke Naseneingangsöffnung zur 			Ohreingangsöffnung abschätzen. </a:t>
            </a:r>
          </a:p>
          <a:p>
            <a:r>
              <a:rPr lang="de-DE" dirty="0">
                <a:latin typeface="Arial" panose="020B0604020202020204" pitchFamily="34" charset="0"/>
                <a:cs typeface="Arial" panose="020B0604020202020204" pitchFamily="34" charset="0"/>
              </a:rPr>
              <a:t>Testperson den Atem anhalten lassen</a:t>
            </a:r>
          </a:p>
          <a:p>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14</a:t>
            </a:fld>
            <a:endParaRPr lang="de-DE"/>
          </a:p>
        </p:txBody>
      </p:sp>
    </p:spTree>
    <p:extLst>
      <p:ext uri="{BB962C8B-B14F-4D97-AF65-F5344CB8AC3E}">
        <p14:creationId xmlns:p14="http://schemas.microsoft.com/office/powerpoint/2010/main" val="19156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563B2-D741-4526-B880-615CBE287F41}"/>
              </a:ext>
            </a:extLst>
          </p:cNvPr>
          <p:cNvSpPr>
            <a:spLocks noGrp="1"/>
          </p:cNvSpPr>
          <p:nvPr>
            <p:ph type="title"/>
          </p:nvPr>
        </p:nvSpPr>
        <p:spPr>
          <a:xfrm>
            <a:off x="4990751" y="-222164"/>
            <a:ext cx="7201249" cy="3548543"/>
          </a:xfrm>
        </p:spPr>
        <p:txBody>
          <a:bodyPr>
            <a:normAutofit/>
          </a:bodyPr>
          <a:lstStyle/>
          <a:p>
            <a:r>
              <a:rPr lang="de-DE" sz="2400" dirty="0">
                <a:latin typeface="Arial" panose="020B0604020202020204" pitchFamily="34" charset="0"/>
                <a:cs typeface="Arial" panose="020B0604020202020204" pitchFamily="34" charset="0"/>
              </a:rPr>
              <a:t>Der Tester steht </a:t>
            </a:r>
            <a:r>
              <a:rPr lang="de-DE" sz="2400" u="sng" dirty="0">
                <a:latin typeface="Arial" panose="020B0604020202020204" pitchFamily="34" charset="0"/>
                <a:cs typeface="Arial" panose="020B0604020202020204" pitchFamily="34" charset="0"/>
              </a:rPr>
              <a:t>frontal:</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Den Tupfer vom Naseneingang </a:t>
            </a:r>
            <a:br>
              <a:rPr lang="de-DE" sz="2400" dirty="0">
                <a:latin typeface="Arial" panose="020B0604020202020204" pitchFamily="34" charset="0"/>
                <a:cs typeface="Arial" panose="020B0604020202020204" pitchFamily="34" charset="0"/>
              </a:rPr>
            </a:br>
            <a:r>
              <a:rPr lang="de-DE" sz="2400" b="1" u="sng" dirty="0">
                <a:latin typeface="Arial" panose="020B0604020202020204" pitchFamily="34" charset="0"/>
                <a:cs typeface="Arial" panose="020B0604020202020204" pitchFamily="34" charset="0"/>
              </a:rPr>
              <a:t>auf Höhe des Gehörgangs</a:t>
            </a:r>
            <a:r>
              <a:rPr lang="de-DE" sz="2400" b="1" dirty="0">
                <a:latin typeface="Arial" panose="020B0604020202020204" pitchFamily="34" charset="0"/>
                <a:cs typeface="Arial" panose="020B0604020202020204" pitchFamily="34" charset="0"/>
              </a:rPr>
              <a:t> in Richtung -&gt; </a:t>
            </a:r>
            <a:r>
              <a:rPr lang="de-DE" sz="2400" b="1" dirty="0" err="1">
                <a:latin typeface="Arial" panose="020B0604020202020204" pitchFamily="34" charset="0"/>
                <a:cs typeface="Arial" panose="020B0604020202020204" pitchFamily="34" charset="0"/>
              </a:rPr>
              <a:t>Ohrgangsöffnung</a:t>
            </a:r>
            <a:r>
              <a:rPr lang="de-DE" sz="2400" b="1" u="sng" dirty="0">
                <a:latin typeface="Arial" panose="020B0604020202020204" pitchFamily="34" charset="0"/>
                <a:cs typeface="Arial" panose="020B0604020202020204" pitchFamily="34" charset="0"/>
              </a:rPr>
              <a:t> </a:t>
            </a:r>
            <a:br>
              <a:rPr lang="de-DE" sz="2400" b="1" u="sng"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gerade und ganz vorsichtig nach hinten schieben</a:t>
            </a:r>
            <a:br>
              <a:rPr lang="de-DE" sz="2400" dirty="0">
                <a:highlight>
                  <a:srgbClr val="FFFF00"/>
                </a:highlight>
                <a:latin typeface="Arial" panose="020B0604020202020204" pitchFamily="34" charset="0"/>
                <a:cs typeface="Arial" panose="020B0604020202020204" pitchFamily="34" charset="0"/>
              </a:rPr>
            </a:br>
            <a:br>
              <a:rPr lang="de-DE" sz="2400" dirty="0">
                <a:highlight>
                  <a:srgbClr val="FFFF00"/>
                </a:highlight>
                <a:latin typeface="Arial" panose="020B0604020202020204" pitchFamily="34" charset="0"/>
                <a:cs typeface="Arial" panose="020B0604020202020204" pitchFamily="34" charset="0"/>
              </a:rPr>
            </a:br>
            <a:br>
              <a:rPr lang="de-DE" sz="2400" dirty="0">
                <a:highlight>
                  <a:srgbClr val="FFFF00"/>
                </a:highlight>
              </a:rPr>
            </a:br>
            <a:endParaRPr lang="de-DE" sz="2400" dirty="0"/>
          </a:p>
        </p:txBody>
      </p:sp>
      <p:pic>
        <p:nvPicPr>
          <p:cNvPr id="5" name="Inhaltsplatzhalter 4">
            <a:extLst>
              <a:ext uri="{FF2B5EF4-FFF2-40B4-BE49-F238E27FC236}">
                <a16:creationId xmlns:a16="http://schemas.microsoft.com/office/drawing/2014/main" id="{7EB8849D-ACF9-469B-A82A-917A354360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23" y="2175665"/>
            <a:ext cx="8113142" cy="4166208"/>
          </a:xfrm>
        </p:spPr>
      </p:pic>
      <p:sp>
        <p:nvSpPr>
          <p:cNvPr id="3" name="Rechteck: abgerundete Ecken 2">
            <a:extLst>
              <a:ext uri="{FF2B5EF4-FFF2-40B4-BE49-F238E27FC236}">
                <a16:creationId xmlns:a16="http://schemas.microsoft.com/office/drawing/2014/main" id="{A375E27C-6238-46DF-A812-5CBAC40636E0}"/>
              </a:ext>
            </a:extLst>
          </p:cNvPr>
          <p:cNvSpPr/>
          <p:nvPr/>
        </p:nvSpPr>
        <p:spPr>
          <a:xfrm>
            <a:off x="7248088" y="2175665"/>
            <a:ext cx="985377" cy="3578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6E42EE7-4BE4-44AC-8AEA-5397518F42A5}"/>
              </a:ext>
            </a:extLst>
          </p:cNvPr>
          <p:cNvSpPr txBox="1"/>
          <p:nvPr/>
        </p:nvSpPr>
        <p:spPr>
          <a:xfrm>
            <a:off x="8650548" y="2175665"/>
            <a:ext cx="3124369" cy="4247317"/>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Neigen des Kopfes des Patienten um </a:t>
            </a:r>
            <a:r>
              <a:rPr lang="de-DE" u="sng" dirty="0">
                <a:latin typeface="Arial" panose="020B0604020202020204" pitchFamily="34" charset="0"/>
                <a:cs typeface="Arial" panose="020B0604020202020204" pitchFamily="34" charset="0"/>
              </a:rPr>
              <a:t>45 – 70 Grade nach hinten</a:t>
            </a:r>
            <a:r>
              <a:rPr lang="de-DE" dirty="0">
                <a:latin typeface="Arial" panose="020B0604020202020204" pitchFamily="34" charset="0"/>
                <a:cs typeface="Arial" panose="020B0604020202020204" pitchFamily="34" charset="0"/>
              </a:rPr>
              <a:t>.</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Tupfer parallel zum Gaumen „gerade“ einführen</a:t>
            </a:r>
          </a:p>
          <a:p>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Die Einführungs-Tiefe entspricht etwas weniger als dem Abstand </a:t>
            </a:r>
          </a:p>
          <a:p>
            <a:r>
              <a:rPr lang="de-DE" dirty="0">
                <a:latin typeface="Arial" panose="020B0604020202020204" pitchFamily="34" charset="0"/>
                <a:cs typeface="Arial" panose="020B0604020202020204" pitchFamily="34" charset="0"/>
              </a:rPr>
              <a:t>Nasenloch – Ohrloch</a:t>
            </a:r>
          </a:p>
          <a:p>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Bei Widerstand die Nasenöffnung wechseln und Gegenseite abschätzen</a:t>
            </a:r>
          </a:p>
        </p:txBody>
      </p:sp>
      <p:sp>
        <p:nvSpPr>
          <p:cNvPr id="6" name="Fußzeilenplatzhalter 5"/>
          <p:cNvSpPr>
            <a:spLocks noGrp="1"/>
          </p:cNvSpPr>
          <p:nvPr>
            <p:ph type="ftr" sz="quarter" idx="11"/>
          </p:nvPr>
        </p:nvSpPr>
        <p:spPr/>
        <p:txBody>
          <a:bodyPr/>
          <a:lstStyle/>
          <a:p>
            <a:r>
              <a:rPr lang="de-DE"/>
              <a:t>DRK Kreisverband Pforzheim - Enzkreis e. V.</a:t>
            </a:r>
          </a:p>
        </p:txBody>
      </p:sp>
      <p:sp>
        <p:nvSpPr>
          <p:cNvPr id="7" name="Foliennummernplatzhalter 6"/>
          <p:cNvSpPr>
            <a:spLocks noGrp="1"/>
          </p:cNvSpPr>
          <p:nvPr>
            <p:ph type="sldNum" sz="quarter" idx="12"/>
          </p:nvPr>
        </p:nvSpPr>
        <p:spPr/>
        <p:txBody>
          <a:bodyPr/>
          <a:lstStyle/>
          <a:p>
            <a:fld id="{01E63224-674E-4E56-B763-2DB552EB8168}" type="slidenum">
              <a:rPr lang="de-DE" smtClean="0"/>
              <a:t>15</a:t>
            </a:fld>
            <a:endParaRPr lang="de-DE" dirty="0"/>
          </a:p>
        </p:txBody>
      </p:sp>
    </p:spTree>
    <p:extLst>
      <p:ext uri="{BB962C8B-B14F-4D97-AF65-F5344CB8AC3E}">
        <p14:creationId xmlns:p14="http://schemas.microsoft.com/office/powerpoint/2010/main" val="19295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C7044-A9CD-49D7-987A-15838F081042}"/>
              </a:ext>
            </a:extLst>
          </p:cNvPr>
          <p:cNvSpPr>
            <a:spLocks noGrp="1"/>
          </p:cNvSpPr>
          <p:nvPr>
            <p:ph type="title"/>
          </p:nvPr>
        </p:nvSpPr>
        <p:spPr>
          <a:xfrm>
            <a:off x="2372711" y="365125"/>
            <a:ext cx="10515600" cy="1325563"/>
          </a:xfrm>
        </p:spPr>
        <p:txBody>
          <a:bodyPr/>
          <a:lstStyle/>
          <a:p>
            <a:pPr algn="ctr"/>
            <a:r>
              <a:rPr lang="de-DE" dirty="0">
                <a:latin typeface="Arial" panose="020B0604020202020204" pitchFamily="34" charset="0"/>
                <a:cs typeface="Arial" panose="020B0604020202020204" pitchFamily="34" charset="0"/>
              </a:rPr>
              <a:t>Der Tester steht </a:t>
            </a:r>
            <a:r>
              <a:rPr lang="de-DE" u="sng" dirty="0">
                <a:latin typeface="Arial" panose="020B0604020202020204" pitchFamily="34" charset="0"/>
                <a:cs typeface="Arial" panose="020B0604020202020204" pitchFamily="34" charset="0"/>
              </a:rPr>
              <a:t>seitlich</a:t>
            </a:r>
          </a:p>
        </p:txBody>
      </p:sp>
      <p:pic>
        <p:nvPicPr>
          <p:cNvPr id="5" name="Inhaltsplatzhalter 4">
            <a:extLst>
              <a:ext uri="{FF2B5EF4-FFF2-40B4-BE49-F238E27FC236}">
                <a16:creationId xmlns:a16="http://schemas.microsoft.com/office/drawing/2014/main" id="{7EF4F9CF-8C07-4248-9C37-ACA2A215A5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669" y="1819801"/>
            <a:ext cx="7818605" cy="4673074"/>
          </a:xfrm>
        </p:spPr>
      </p:pic>
      <p:cxnSp>
        <p:nvCxnSpPr>
          <p:cNvPr id="4" name="Gerade Verbindung mit Pfeil 3">
            <a:extLst>
              <a:ext uri="{FF2B5EF4-FFF2-40B4-BE49-F238E27FC236}">
                <a16:creationId xmlns:a16="http://schemas.microsoft.com/office/drawing/2014/main" id="{B2F18EF8-7B93-4A66-8CB4-F5C812C3183B}"/>
              </a:ext>
            </a:extLst>
          </p:cNvPr>
          <p:cNvCxnSpPr>
            <a:cxnSpLocks/>
          </p:cNvCxnSpPr>
          <p:nvPr/>
        </p:nvCxnSpPr>
        <p:spPr>
          <a:xfrm>
            <a:off x="4697835" y="4303552"/>
            <a:ext cx="687897" cy="1128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6A023EE7-4175-42CD-8B18-2922A94ACF49}"/>
              </a:ext>
            </a:extLst>
          </p:cNvPr>
          <p:cNvSpPr txBox="1"/>
          <p:nvPr/>
        </p:nvSpPr>
        <p:spPr>
          <a:xfrm>
            <a:off x="8848264" y="3354311"/>
            <a:ext cx="2734811" cy="70788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Eingebrachten Tupfer </a:t>
            </a:r>
          </a:p>
          <a:p>
            <a:r>
              <a:rPr lang="de-DE" sz="2000" dirty="0">
                <a:latin typeface="Arial" panose="020B0604020202020204" pitchFamily="34" charset="0"/>
                <a:cs typeface="Arial" panose="020B0604020202020204" pitchFamily="34" charset="0"/>
              </a:rPr>
              <a:t>Ca. 3-4 mal drehen</a:t>
            </a:r>
          </a:p>
        </p:txBody>
      </p:sp>
      <p:sp>
        <p:nvSpPr>
          <p:cNvPr id="3" name="Fußzeilenplatzhalter 2"/>
          <p:cNvSpPr>
            <a:spLocks noGrp="1"/>
          </p:cNvSpPr>
          <p:nvPr>
            <p:ph type="ftr" sz="quarter" idx="11"/>
          </p:nvPr>
        </p:nvSpPr>
        <p:spPr/>
        <p:txBody>
          <a:bodyPr/>
          <a:lstStyle/>
          <a:p>
            <a:r>
              <a:rPr lang="de-DE"/>
              <a:t>DRK Kreisverband Pforzheim - Enzkreis e. V.</a:t>
            </a:r>
          </a:p>
        </p:txBody>
      </p:sp>
      <p:sp>
        <p:nvSpPr>
          <p:cNvPr id="7" name="Foliennummernplatzhalter 6"/>
          <p:cNvSpPr>
            <a:spLocks noGrp="1"/>
          </p:cNvSpPr>
          <p:nvPr>
            <p:ph type="sldNum" sz="quarter" idx="12"/>
          </p:nvPr>
        </p:nvSpPr>
        <p:spPr/>
        <p:txBody>
          <a:bodyPr/>
          <a:lstStyle/>
          <a:p>
            <a:fld id="{01E63224-674E-4E56-B763-2DB552EB8168}" type="slidenum">
              <a:rPr lang="de-DE" smtClean="0"/>
              <a:t>16</a:t>
            </a:fld>
            <a:endParaRPr lang="de-DE"/>
          </a:p>
        </p:txBody>
      </p:sp>
    </p:spTree>
    <p:extLst>
      <p:ext uri="{BB962C8B-B14F-4D97-AF65-F5344CB8AC3E}">
        <p14:creationId xmlns:p14="http://schemas.microsoft.com/office/powerpoint/2010/main" val="134029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03E66-B8DF-4264-996E-E8C371AB161D}"/>
              </a:ext>
            </a:extLst>
          </p:cNvPr>
          <p:cNvSpPr>
            <a:spLocks noGrp="1"/>
          </p:cNvSpPr>
          <p:nvPr>
            <p:ph type="title"/>
          </p:nvPr>
        </p:nvSpPr>
        <p:spPr>
          <a:xfrm>
            <a:off x="1931276" y="365125"/>
            <a:ext cx="10515600" cy="1325563"/>
          </a:xfrm>
        </p:spPr>
        <p:txBody>
          <a:bodyPr/>
          <a:lstStyle/>
          <a:p>
            <a:pPr algn="ctr"/>
            <a:r>
              <a:rPr lang="de-DE" b="1" dirty="0">
                <a:solidFill>
                  <a:srgbClr val="FF0000"/>
                </a:solidFill>
                <a:latin typeface="Arial" panose="020B0604020202020204" pitchFamily="34" charset="0"/>
                <a:cs typeface="Arial" panose="020B0604020202020204" pitchFamily="34" charset="0"/>
              </a:rPr>
              <a:t>Rachenabstrich</a:t>
            </a:r>
          </a:p>
        </p:txBody>
      </p:sp>
      <p:pic>
        <p:nvPicPr>
          <p:cNvPr id="5" name="Inhaltsplatzhalter 4">
            <a:extLst>
              <a:ext uri="{FF2B5EF4-FFF2-40B4-BE49-F238E27FC236}">
                <a16:creationId xmlns:a16="http://schemas.microsoft.com/office/drawing/2014/main" id="{287AE6F4-390E-4A4B-90F6-C63A284376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8982136" cy="4961863"/>
          </a:xfrm>
        </p:spPr>
      </p:pic>
      <p:sp>
        <p:nvSpPr>
          <p:cNvPr id="3" name="Rechteck: abgerundete Ecken 2">
            <a:extLst>
              <a:ext uri="{FF2B5EF4-FFF2-40B4-BE49-F238E27FC236}">
                <a16:creationId xmlns:a16="http://schemas.microsoft.com/office/drawing/2014/main" id="{6C9D7E1C-C2D1-47ED-8317-8E002BC492A8}"/>
              </a:ext>
            </a:extLst>
          </p:cNvPr>
          <p:cNvSpPr/>
          <p:nvPr/>
        </p:nvSpPr>
        <p:spPr>
          <a:xfrm>
            <a:off x="8942664" y="1862356"/>
            <a:ext cx="877672" cy="32717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6" name="Foliennummernplatzhalter 5"/>
          <p:cNvSpPr>
            <a:spLocks noGrp="1"/>
          </p:cNvSpPr>
          <p:nvPr>
            <p:ph type="sldNum" sz="quarter" idx="12"/>
          </p:nvPr>
        </p:nvSpPr>
        <p:spPr/>
        <p:txBody>
          <a:bodyPr/>
          <a:lstStyle/>
          <a:p>
            <a:fld id="{01E63224-674E-4E56-B763-2DB552EB8168}" type="slidenum">
              <a:rPr lang="de-DE" smtClean="0"/>
              <a:t>17</a:t>
            </a:fld>
            <a:endParaRPr lang="de-DE"/>
          </a:p>
        </p:txBody>
      </p:sp>
    </p:spTree>
    <p:extLst>
      <p:ext uri="{BB962C8B-B14F-4D97-AF65-F5344CB8AC3E}">
        <p14:creationId xmlns:p14="http://schemas.microsoft.com/office/powerpoint/2010/main" val="309472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B509E-4E9B-40C0-919B-FCCD6FBD11B3}"/>
              </a:ext>
            </a:extLst>
          </p:cNvPr>
          <p:cNvSpPr>
            <a:spLocks noGrp="1"/>
          </p:cNvSpPr>
          <p:nvPr>
            <p:ph type="title"/>
          </p:nvPr>
        </p:nvSpPr>
        <p:spPr>
          <a:xfrm>
            <a:off x="3110204" y="365125"/>
            <a:ext cx="8243595" cy="1325563"/>
          </a:xfrm>
        </p:spPr>
        <p:txBody>
          <a:bodyPr/>
          <a:lstStyle/>
          <a:p>
            <a:pPr algn="ctr"/>
            <a:r>
              <a:rPr lang="de-DE" dirty="0">
                <a:latin typeface="Arial" panose="020B0604020202020204" pitchFamily="34" charset="0"/>
                <a:cs typeface="Arial" panose="020B0604020202020204" pitchFamily="34" charset="0"/>
              </a:rPr>
              <a:t>Rachenabstrich Mund</a:t>
            </a:r>
          </a:p>
        </p:txBody>
      </p:sp>
      <p:pic>
        <p:nvPicPr>
          <p:cNvPr id="5" name="Inhaltsplatzhalter 4">
            <a:extLst>
              <a:ext uri="{FF2B5EF4-FFF2-40B4-BE49-F238E27FC236}">
                <a16:creationId xmlns:a16="http://schemas.microsoft.com/office/drawing/2014/main" id="{953398C4-3DAF-4B7F-BF9B-C834F4CB1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976" y="2276758"/>
            <a:ext cx="5645081" cy="2715656"/>
          </a:xfrm>
        </p:spPr>
      </p:pic>
      <p:pic>
        <p:nvPicPr>
          <p:cNvPr id="4" name="Inhaltsplatzhalter 4">
            <a:extLst>
              <a:ext uri="{FF2B5EF4-FFF2-40B4-BE49-F238E27FC236}">
                <a16:creationId xmlns:a16="http://schemas.microsoft.com/office/drawing/2014/main" id="{38AE07FA-669D-41A0-90B1-3AD787536198}"/>
              </a:ext>
            </a:extLst>
          </p:cNvPr>
          <p:cNvPicPr>
            <a:picLocks noChangeAspect="1"/>
          </p:cNvPicPr>
          <p:nvPr/>
        </p:nvPicPr>
        <p:blipFill rotWithShape="1">
          <a:blip r:embed="rId3">
            <a:extLst>
              <a:ext uri="{28A0092B-C50C-407E-A947-70E740481C1C}">
                <a14:useLocalDpi xmlns:a14="http://schemas.microsoft.com/office/drawing/2010/main" val="0"/>
              </a:ext>
            </a:extLst>
          </a:blip>
          <a:srcRect b="3681"/>
          <a:stretch/>
        </p:blipFill>
        <p:spPr>
          <a:xfrm>
            <a:off x="6306600" y="2276758"/>
            <a:ext cx="5307463" cy="3125559"/>
          </a:xfrm>
          <a:prstGeom prst="rect">
            <a:avLst/>
          </a:prstGeom>
        </p:spPr>
      </p:pic>
      <p:sp>
        <p:nvSpPr>
          <p:cNvPr id="3" name="Fußzeilenplatzhalter 2"/>
          <p:cNvSpPr>
            <a:spLocks noGrp="1"/>
          </p:cNvSpPr>
          <p:nvPr>
            <p:ph type="ftr" sz="quarter" idx="11"/>
          </p:nvPr>
        </p:nvSpPr>
        <p:spPr/>
        <p:txBody>
          <a:bodyPr/>
          <a:lstStyle/>
          <a:p>
            <a:r>
              <a:rPr lang="de-DE"/>
              <a:t>DRK Kreisverband Pforzheim - Enzkreis e. V.</a:t>
            </a:r>
          </a:p>
        </p:txBody>
      </p:sp>
      <p:sp>
        <p:nvSpPr>
          <p:cNvPr id="6" name="Foliennummernplatzhalter 5"/>
          <p:cNvSpPr>
            <a:spLocks noGrp="1"/>
          </p:cNvSpPr>
          <p:nvPr>
            <p:ph type="sldNum" sz="quarter" idx="12"/>
          </p:nvPr>
        </p:nvSpPr>
        <p:spPr/>
        <p:txBody>
          <a:bodyPr/>
          <a:lstStyle/>
          <a:p>
            <a:fld id="{01E63224-674E-4E56-B763-2DB552EB8168}" type="slidenum">
              <a:rPr lang="de-DE" smtClean="0"/>
              <a:t>18</a:t>
            </a:fld>
            <a:endParaRPr lang="de-DE"/>
          </a:p>
        </p:txBody>
      </p:sp>
    </p:spTree>
    <p:extLst>
      <p:ext uri="{BB962C8B-B14F-4D97-AF65-F5344CB8AC3E}">
        <p14:creationId xmlns:p14="http://schemas.microsoft.com/office/powerpoint/2010/main" val="159764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0D51E-47E3-4DB2-9691-2DC2B0596AF8}"/>
              </a:ext>
            </a:extLst>
          </p:cNvPr>
          <p:cNvSpPr>
            <a:spLocks noGrp="1"/>
          </p:cNvSpPr>
          <p:nvPr>
            <p:ph type="title"/>
          </p:nvPr>
        </p:nvSpPr>
        <p:spPr>
          <a:xfrm>
            <a:off x="4624250" y="365125"/>
            <a:ext cx="6729549" cy="1325563"/>
          </a:xfrm>
        </p:spPr>
        <p:txBody>
          <a:bodyPr/>
          <a:lstStyle/>
          <a:p>
            <a:pPr algn="ctr"/>
            <a:r>
              <a:rPr lang="de-DE" b="1" dirty="0">
                <a:solidFill>
                  <a:srgbClr val="FF0000"/>
                </a:solidFill>
                <a:latin typeface="Arial" panose="020B0604020202020204" pitchFamily="34" charset="0"/>
                <a:cs typeface="Arial" panose="020B0604020202020204" pitchFamily="34" charset="0"/>
              </a:rPr>
              <a:t>Korrektes Versorgen des </a:t>
            </a:r>
            <a:r>
              <a:rPr lang="de-DE" b="1" dirty="0" err="1">
                <a:solidFill>
                  <a:srgbClr val="FF0000"/>
                </a:solidFill>
                <a:latin typeface="Arial" panose="020B0604020202020204" pitchFamily="34" charset="0"/>
                <a:cs typeface="Arial" panose="020B0604020202020204" pitchFamily="34" charset="0"/>
              </a:rPr>
              <a:t>Abstrichröhrchens</a:t>
            </a:r>
            <a:endParaRPr lang="de-DE" b="1" dirty="0">
              <a:solidFill>
                <a:srgbClr val="FF0000"/>
              </a:solidFill>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DE052B86-D473-4385-9CF7-F881446A5D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441"/>
          <a:stretch/>
        </p:blipFill>
        <p:spPr>
          <a:xfrm>
            <a:off x="532374" y="2074298"/>
            <a:ext cx="6446495" cy="4016849"/>
          </a:xfrm>
        </p:spPr>
      </p:pic>
      <p:sp>
        <p:nvSpPr>
          <p:cNvPr id="3" name="Textfeld 2">
            <a:extLst>
              <a:ext uri="{FF2B5EF4-FFF2-40B4-BE49-F238E27FC236}">
                <a16:creationId xmlns:a16="http://schemas.microsoft.com/office/drawing/2014/main" id="{247B6AA6-7F8E-4F6D-86CD-A819FFBC03D0}"/>
              </a:ext>
            </a:extLst>
          </p:cNvPr>
          <p:cNvSpPr txBox="1"/>
          <p:nvPr/>
        </p:nvSpPr>
        <p:spPr>
          <a:xfrm>
            <a:off x="7508340" y="2074298"/>
            <a:ext cx="4320329" cy="369331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Tupfer langsam entfernen und in das Extraktionsröhrchen einführen -</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err="1">
                <a:latin typeface="Arial" panose="020B0604020202020204" pitchFamily="34" charset="0"/>
                <a:cs typeface="Arial" panose="020B0604020202020204" pitchFamily="34" charset="0"/>
              </a:rPr>
              <a:t>Tupferspitze</a:t>
            </a:r>
            <a:r>
              <a:rPr lang="de-DE" dirty="0">
                <a:latin typeface="Arial" panose="020B0604020202020204" pitchFamily="34" charset="0"/>
                <a:cs typeface="Arial" panose="020B0604020202020204" pitchFamily="34" charset="0"/>
              </a:rPr>
              <a:t> in der  Pufferflüssigkeit schwenken</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5 x die Wand des Extraktions-röhrchens zusammendrücken</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err="1">
                <a:latin typeface="Arial" panose="020B0604020202020204" pitchFamily="34" charset="0"/>
                <a:cs typeface="Arial" panose="020B0604020202020204" pitchFamily="34" charset="0"/>
              </a:rPr>
              <a:t>Tupferstiel</a:t>
            </a:r>
            <a:r>
              <a:rPr lang="de-DE" dirty="0">
                <a:latin typeface="Arial" panose="020B0604020202020204" pitchFamily="34" charset="0"/>
                <a:cs typeface="Arial" panose="020B0604020202020204" pitchFamily="34" charset="0"/>
              </a:rPr>
              <a:t> abbrechen und belassen oder ganz entfernen</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Röhrchen mit der Kappe verschließen</a:t>
            </a: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6" name="Foliennummernplatzhalter 5"/>
          <p:cNvSpPr>
            <a:spLocks noGrp="1"/>
          </p:cNvSpPr>
          <p:nvPr>
            <p:ph type="sldNum" sz="quarter" idx="12"/>
          </p:nvPr>
        </p:nvSpPr>
        <p:spPr/>
        <p:txBody>
          <a:bodyPr/>
          <a:lstStyle/>
          <a:p>
            <a:fld id="{01E63224-674E-4E56-B763-2DB552EB8168}" type="slidenum">
              <a:rPr lang="de-DE" smtClean="0"/>
              <a:t>19</a:t>
            </a:fld>
            <a:endParaRPr lang="de-DE"/>
          </a:p>
        </p:txBody>
      </p:sp>
    </p:spTree>
    <p:extLst>
      <p:ext uri="{BB962C8B-B14F-4D97-AF65-F5344CB8AC3E}">
        <p14:creationId xmlns:p14="http://schemas.microsoft.com/office/powerpoint/2010/main" val="179594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4DDD5-E8D0-4319-A4CB-57E26156128F}"/>
              </a:ext>
            </a:extLst>
          </p:cNvPr>
          <p:cNvSpPr>
            <a:spLocks noGrp="1"/>
          </p:cNvSpPr>
          <p:nvPr>
            <p:ph type="title"/>
          </p:nvPr>
        </p:nvSpPr>
        <p:spPr>
          <a:xfrm>
            <a:off x="3370216" y="1063423"/>
            <a:ext cx="7617823" cy="873443"/>
          </a:xfrm>
        </p:spPr>
        <p:txBody>
          <a:bodyPr>
            <a:normAutofit fontScale="90000"/>
          </a:bodyPr>
          <a:lstStyle/>
          <a:p>
            <a:pPr algn="ctr"/>
            <a:r>
              <a:rPr lang="de-DE" b="1" dirty="0">
                <a:solidFill>
                  <a:srgbClr val="FF0000"/>
                </a:solidFill>
                <a:latin typeface="Arial" panose="020B0604020202020204" pitchFamily="34" charset="0"/>
                <a:cs typeface="Arial" panose="020B0604020202020204" pitchFamily="34" charset="0"/>
              </a:rPr>
              <a:t>Warum soll man ständig testen?</a:t>
            </a:r>
          </a:p>
        </p:txBody>
      </p:sp>
      <p:sp>
        <p:nvSpPr>
          <p:cNvPr id="3" name="Inhaltsplatzhalter 2">
            <a:extLst>
              <a:ext uri="{FF2B5EF4-FFF2-40B4-BE49-F238E27FC236}">
                <a16:creationId xmlns:a16="http://schemas.microsoft.com/office/drawing/2014/main" id="{40C4311E-7FA8-4C1F-B86F-0ABC7316049E}"/>
              </a:ext>
            </a:extLst>
          </p:cNvPr>
          <p:cNvSpPr>
            <a:spLocks noGrp="1"/>
          </p:cNvSpPr>
          <p:nvPr>
            <p:ph idx="1"/>
          </p:nvPr>
        </p:nvSpPr>
        <p:spPr>
          <a:xfrm>
            <a:off x="838200" y="2285999"/>
            <a:ext cx="10515600" cy="3890963"/>
          </a:xfrm>
        </p:spPr>
        <p:txBody>
          <a:bodyPr>
            <a:normAutofit/>
          </a:bodyPr>
          <a:lstStyle/>
          <a:p>
            <a:r>
              <a:rPr lang="de-DE" dirty="0">
                <a:latin typeface="Arial" panose="020B0604020202020204" pitchFamily="34" charset="0"/>
                <a:cs typeface="Arial" panose="020B0604020202020204" pitchFamily="34" charset="0"/>
              </a:rPr>
              <a:t>Ständiges Testen bedeutet: Ständiges „Herausfiltern“ erkrankter Personen</a:t>
            </a:r>
          </a:p>
          <a:p>
            <a:r>
              <a:rPr lang="de-DE" dirty="0">
                <a:latin typeface="Arial" panose="020B0604020202020204" pitchFamily="34" charset="0"/>
                <a:cs typeface="Arial" panose="020B0604020202020204" pitchFamily="34" charset="0"/>
              </a:rPr>
              <a:t>Ein Teil – auch jüngere Patienten - hat  asymptomatische Verläufe, merkt also gar nicht, dass er erkrankt ist.</a:t>
            </a:r>
          </a:p>
          <a:p>
            <a:r>
              <a:rPr lang="de-DE" sz="3200" i="1" dirty="0">
                <a:latin typeface="Arial" panose="020B0604020202020204" pitchFamily="34" charset="0"/>
                <a:cs typeface="Arial" panose="020B0604020202020204" pitchFamily="34" charset="0"/>
              </a:rPr>
              <a:t>Unwissenheit - </a:t>
            </a:r>
            <a:r>
              <a:rPr lang="de-DE" sz="2600" i="1" dirty="0">
                <a:latin typeface="Arial" panose="020B0604020202020204" pitchFamily="34" charset="0"/>
                <a:cs typeface="Arial" panose="020B0604020202020204" pitchFamily="34" charset="0"/>
              </a:rPr>
              <a:t>Sorglosigkeit </a:t>
            </a:r>
            <a:r>
              <a:rPr lang="de-DE" i="1" dirty="0">
                <a:latin typeface="Arial" panose="020B0604020202020204" pitchFamily="34" charset="0"/>
                <a:cs typeface="Arial" panose="020B0604020202020204" pitchFamily="34" charset="0"/>
              </a:rPr>
              <a:t>– </a:t>
            </a:r>
            <a:r>
              <a:rPr lang="de-DE" sz="2200" i="1" dirty="0">
                <a:latin typeface="Arial" panose="020B0604020202020204" pitchFamily="34" charset="0"/>
                <a:cs typeface="Arial" panose="020B0604020202020204" pitchFamily="34" charset="0"/>
              </a:rPr>
              <a:t>Ignoranz</a:t>
            </a:r>
            <a:r>
              <a:rPr lang="de-DE" i="1" dirty="0">
                <a:latin typeface="Arial" panose="020B0604020202020204" pitchFamily="34" charset="0"/>
                <a:cs typeface="Arial" panose="020B0604020202020204" pitchFamily="34" charset="0"/>
              </a:rPr>
              <a:t> – </a:t>
            </a:r>
            <a:r>
              <a:rPr lang="de-DE" sz="1800" i="1" dirty="0">
                <a:latin typeface="Arial" panose="020B0604020202020204" pitchFamily="34" charset="0"/>
                <a:cs typeface="Arial" panose="020B0604020202020204" pitchFamily="34" charset="0"/>
              </a:rPr>
              <a:t>Mangel an Verantwortung</a:t>
            </a:r>
          </a:p>
          <a:p>
            <a:r>
              <a:rPr lang="de-DE" dirty="0">
                <a:latin typeface="Arial" panose="020B0604020202020204" pitchFamily="34" charset="0"/>
                <a:cs typeface="Arial" panose="020B0604020202020204" pitchFamily="34" charset="0"/>
              </a:rPr>
              <a:t>Test-Ziel: Reduzierung der Zahl der infizierten Personen</a:t>
            </a:r>
          </a:p>
          <a:p>
            <a:r>
              <a:rPr lang="de-DE" dirty="0">
                <a:latin typeface="Arial" panose="020B0604020202020204" pitchFamily="34" charset="0"/>
                <a:cs typeface="Arial" panose="020B0604020202020204" pitchFamily="34" charset="0"/>
              </a:rPr>
              <a:t>Je weniger Infizierte, desto weniger Ansteckungsmöglichkeiten</a:t>
            </a:r>
          </a:p>
          <a:p>
            <a:r>
              <a:rPr lang="de-DE" dirty="0">
                <a:latin typeface="Arial" panose="020B0604020202020204" pitchFamily="34" charset="0"/>
                <a:cs typeface="Arial" panose="020B0604020202020204" pitchFamily="34" charset="0"/>
              </a:rPr>
              <a:t>Je weniger Erkrankte, desto mehr Schutz für die Gefährdeten</a:t>
            </a: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2</a:t>
            </a:fld>
            <a:endParaRPr lang="de-DE" dirty="0"/>
          </a:p>
        </p:txBody>
      </p:sp>
    </p:spTree>
    <p:extLst>
      <p:ext uri="{BB962C8B-B14F-4D97-AF65-F5344CB8AC3E}">
        <p14:creationId xmlns:p14="http://schemas.microsoft.com/office/powerpoint/2010/main" val="5144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8AEAE-C320-46B0-A0AE-0924700177ED}"/>
              </a:ext>
            </a:extLst>
          </p:cNvPr>
          <p:cNvSpPr>
            <a:spLocks noGrp="1"/>
          </p:cNvSpPr>
          <p:nvPr>
            <p:ph type="title"/>
          </p:nvPr>
        </p:nvSpPr>
        <p:spPr>
          <a:xfrm>
            <a:off x="3258206" y="365125"/>
            <a:ext cx="8095593" cy="1325563"/>
          </a:xfrm>
        </p:spPr>
        <p:txBody>
          <a:bodyPr>
            <a:normAutofit/>
          </a:bodyPr>
          <a:lstStyle/>
          <a:p>
            <a:pPr algn="ctr"/>
            <a:r>
              <a:rPr lang="de-DE" sz="3600" b="1" dirty="0">
                <a:solidFill>
                  <a:srgbClr val="FF0000"/>
                </a:solidFill>
                <a:latin typeface="Arial" panose="020B0604020202020204" pitchFamily="34" charset="0"/>
                <a:cs typeface="Arial" panose="020B0604020202020204" pitchFamily="34" charset="0"/>
              </a:rPr>
              <a:t>Abstrich entnehmen und </a:t>
            </a:r>
            <a:br>
              <a:rPr lang="de-DE" sz="3600" b="1" dirty="0">
                <a:solidFill>
                  <a:srgbClr val="FF0000"/>
                </a:solidFill>
                <a:latin typeface="Arial" panose="020B0604020202020204" pitchFamily="34" charset="0"/>
                <a:cs typeface="Arial" panose="020B0604020202020204" pitchFamily="34" charset="0"/>
              </a:rPr>
            </a:br>
            <a:r>
              <a:rPr lang="de-DE" sz="3600" b="1" dirty="0">
                <a:solidFill>
                  <a:srgbClr val="FF0000"/>
                </a:solidFill>
                <a:latin typeface="Arial" panose="020B0604020202020204" pitchFamily="34" charset="0"/>
                <a:cs typeface="Arial" panose="020B0604020202020204" pitchFamily="34" charset="0"/>
              </a:rPr>
              <a:t>„verarbeiten“</a:t>
            </a:r>
          </a:p>
        </p:txBody>
      </p:sp>
      <p:pic>
        <p:nvPicPr>
          <p:cNvPr id="4" name="Grafik 3">
            <a:extLst>
              <a:ext uri="{FF2B5EF4-FFF2-40B4-BE49-F238E27FC236}">
                <a16:creationId xmlns:a16="http://schemas.microsoft.com/office/drawing/2014/main" id="{BB2D50C0-24A2-463A-B60C-0C3B923D83D9}"/>
              </a:ext>
            </a:extLst>
          </p:cNvPr>
          <p:cNvPicPr>
            <a:picLocks noChangeAspect="1"/>
          </p:cNvPicPr>
          <p:nvPr/>
        </p:nvPicPr>
        <p:blipFill>
          <a:blip r:embed="rId2"/>
          <a:stretch>
            <a:fillRect/>
          </a:stretch>
        </p:blipFill>
        <p:spPr>
          <a:xfrm>
            <a:off x="157976" y="2576402"/>
            <a:ext cx="11474927" cy="3636321"/>
          </a:xfrm>
          <a:prstGeom prst="rect">
            <a:avLst/>
          </a:prstGeom>
        </p:spPr>
      </p:pic>
      <p:sp>
        <p:nvSpPr>
          <p:cNvPr id="3" name="Fußzeilenplatzhalter 2"/>
          <p:cNvSpPr>
            <a:spLocks noGrp="1"/>
          </p:cNvSpPr>
          <p:nvPr>
            <p:ph type="ftr" sz="quarter" idx="11"/>
          </p:nvPr>
        </p:nvSpPr>
        <p:spPr/>
        <p:txBody>
          <a:bodyPr/>
          <a:lstStyle/>
          <a:p>
            <a:r>
              <a:rPr lang="de-DE"/>
              <a:t>DRK Kreisverband Pforzheim - Enzkreis e. V.</a:t>
            </a:r>
          </a:p>
        </p:txBody>
      </p:sp>
      <p:sp>
        <p:nvSpPr>
          <p:cNvPr id="5" name="Textfeld 4"/>
          <p:cNvSpPr txBox="1"/>
          <p:nvPr/>
        </p:nvSpPr>
        <p:spPr>
          <a:xfrm>
            <a:off x="1523137" y="2063443"/>
            <a:ext cx="8744607"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Die „Verarbeitung“ des </a:t>
            </a:r>
            <a:r>
              <a:rPr lang="de-DE" dirty="0" err="1">
                <a:latin typeface="Arial" panose="020B0604020202020204" pitchFamily="34" charset="0"/>
                <a:cs typeface="Arial" panose="020B0604020202020204" pitchFamily="34" charset="0"/>
              </a:rPr>
              <a:t>Abstrichtupfers</a:t>
            </a:r>
            <a:r>
              <a:rPr lang="de-DE" dirty="0">
                <a:latin typeface="Arial" panose="020B0604020202020204" pitchFamily="34" charset="0"/>
                <a:cs typeface="Arial" panose="020B0604020202020204" pitchFamily="34" charset="0"/>
              </a:rPr>
              <a:t> kann je nach Hersteller leicht variieren!</a:t>
            </a:r>
          </a:p>
        </p:txBody>
      </p:sp>
      <p:sp>
        <p:nvSpPr>
          <p:cNvPr id="6" name="Foliennummernplatzhalter 5"/>
          <p:cNvSpPr>
            <a:spLocks noGrp="1"/>
          </p:cNvSpPr>
          <p:nvPr>
            <p:ph type="sldNum" sz="quarter" idx="12"/>
          </p:nvPr>
        </p:nvSpPr>
        <p:spPr/>
        <p:txBody>
          <a:bodyPr/>
          <a:lstStyle/>
          <a:p>
            <a:fld id="{01E63224-674E-4E56-B763-2DB552EB8168}" type="slidenum">
              <a:rPr lang="de-DE" smtClean="0"/>
              <a:t>20</a:t>
            </a:fld>
            <a:endParaRPr lang="de-DE"/>
          </a:p>
        </p:txBody>
      </p:sp>
    </p:spTree>
    <p:extLst>
      <p:ext uri="{BB962C8B-B14F-4D97-AF65-F5344CB8AC3E}">
        <p14:creationId xmlns:p14="http://schemas.microsoft.com/office/powerpoint/2010/main" val="50734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E6E3B-D598-4C40-8231-6B1370FF242C}"/>
              </a:ext>
            </a:extLst>
          </p:cNvPr>
          <p:cNvSpPr>
            <a:spLocks noGrp="1"/>
          </p:cNvSpPr>
          <p:nvPr>
            <p:ph type="title"/>
          </p:nvPr>
        </p:nvSpPr>
        <p:spPr>
          <a:xfrm>
            <a:off x="4493622" y="365125"/>
            <a:ext cx="6860177" cy="1325563"/>
          </a:xfrm>
        </p:spPr>
        <p:txBody>
          <a:bodyPr>
            <a:normAutofit fontScale="90000"/>
          </a:bodyPr>
          <a:lstStyle/>
          <a:p>
            <a:pPr algn="ctr"/>
            <a:r>
              <a:rPr lang="de-DE" b="1" dirty="0">
                <a:solidFill>
                  <a:srgbClr val="FF0000"/>
                </a:solidFill>
                <a:latin typeface="Arial" panose="020B0604020202020204" pitchFamily="34" charset="0"/>
                <a:cs typeface="Arial" panose="020B0604020202020204" pitchFamily="34" charset="0"/>
              </a:rPr>
              <a:t>Test:</a:t>
            </a:r>
            <a:r>
              <a:rPr lang="de-DE" b="1" dirty="0">
                <a:latin typeface="Arial" panose="020B0604020202020204" pitchFamily="34" charset="0"/>
                <a:cs typeface="Arial" panose="020B0604020202020204" pitchFamily="34" charset="0"/>
              </a:rPr>
              <a:t> </a:t>
            </a:r>
            <a:br>
              <a:rPr lang="de-DE" b="1" dirty="0">
                <a:latin typeface="Arial" panose="020B0604020202020204" pitchFamily="34" charset="0"/>
                <a:cs typeface="Arial" panose="020B0604020202020204" pitchFamily="34" charset="0"/>
              </a:rPr>
            </a:br>
            <a:r>
              <a:rPr lang="de-DE" b="1" dirty="0">
                <a:solidFill>
                  <a:srgbClr val="0070C0"/>
                </a:solidFill>
                <a:latin typeface="Arial" panose="020B0604020202020204" pitchFamily="34" charset="0"/>
                <a:cs typeface="Arial" panose="020B0604020202020204" pitchFamily="34" charset="0"/>
              </a:rPr>
              <a:t>Namen</a:t>
            </a:r>
            <a:r>
              <a:rPr lang="de-DE" b="1" dirty="0">
                <a:latin typeface="Arial" panose="020B0604020202020204" pitchFamily="34" charset="0"/>
                <a:cs typeface="Arial" panose="020B0604020202020204" pitchFamily="34" charset="0"/>
              </a:rPr>
              <a:t> und </a:t>
            </a:r>
            <a:r>
              <a:rPr lang="de-DE" b="1" dirty="0">
                <a:solidFill>
                  <a:srgbClr val="0070C0"/>
                </a:solidFill>
                <a:latin typeface="Arial" panose="020B0604020202020204" pitchFamily="34" charset="0"/>
                <a:cs typeface="Arial" panose="020B0604020202020204" pitchFamily="34" charset="0"/>
              </a:rPr>
              <a:t>Nummer</a:t>
            </a:r>
            <a:r>
              <a:rPr lang="de-DE" b="1" dirty="0">
                <a:latin typeface="Arial" panose="020B0604020202020204" pitchFamily="34" charset="0"/>
                <a:cs typeface="Arial" panose="020B0604020202020204" pitchFamily="34" charset="0"/>
              </a:rPr>
              <a:t> auf der Rückseite Testkassette</a:t>
            </a:r>
          </a:p>
        </p:txBody>
      </p:sp>
      <p:sp>
        <p:nvSpPr>
          <p:cNvPr id="3" name="Inhaltsplatzhalter 2">
            <a:extLst>
              <a:ext uri="{FF2B5EF4-FFF2-40B4-BE49-F238E27FC236}">
                <a16:creationId xmlns:a16="http://schemas.microsoft.com/office/drawing/2014/main" id="{4B90AC37-DDC8-4F34-A2EA-FC9AA1F23397}"/>
              </a:ext>
            </a:extLst>
          </p:cNvPr>
          <p:cNvSpPr>
            <a:spLocks noGrp="1"/>
          </p:cNvSpPr>
          <p:nvPr>
            <p:ph idx="1"/>
          </p:nvPr>
        </p:nvSpPr>
        <p:spPr>
          <a:xfrm>
            <a:off x="838200" y="2164359"/>
            <a:ext cx="10515600" cy="4012603"/>
          </a:xfrm>
        </p:spPr>
        <p:txBody>
          <a:bodyPr>
            <a:normAutofit lnSpcReduction="10000"/>
          </a:bodyPr>
          <a:lstStyle/>
          <a:p>
            <a:r>
              <a:rPr lang="de-DE" dirty="0">
                <a:latin typeface="Arial" panose="020B0604020202020204" pitchFamily="34" charset="0"/>
                <a:cs typeface="Arial" panose="020B0604020202020204" pitchFamily="34" charset="0"/>
              </a:rPr>
              <a:t>Kappe der Dosieröffnung am Boden des nummerierten </a:t>
            </a:r>
            <a:r>
              <a:rPr lang="de-DE" dirty="0" err="1">
                <a:latin typeface="Arial" panose="020B0604020202020204" pitchFamily="34" charset="0"/>
                <a:cs typeface="Arial" panose="020B0604020202020204" pitchFamily="34" charset="0"/>
              </a:rPr>
              <a:t>Extrahierröhchens</a:t>
            </a:r>
            <a:r>
              <a:rPr lang="de-DE" dirty="0">
                <a:latin typeface="Arial" panose="020B0604020202020204" pitchFamily="34" charset="0"/>
                <a:cs typeface="Arial" panose="020B0604020202020204" pitchFamily="34" charset="0"/>
              </a:rPr>
              <a:t> öffnen</a:t>
            </a:r>
          </a:p>
          <a:p>
            <a:r>
              <a:rPr lang="de-DE" u="sng" dirty="0">
                <a:latin typeface="Arial" panose="020B0604020202020204" pitchFamily="34" charset="0"/>
                <a:cs typeface="Arial" panose="020B0604020202020204" pitchFamily="34" charset="0"/>
              </a:rPr>
              <a:t>5 Tropfen </a:t>
            </a:r>
            <a:r>
              <a:rPr lang="de-DE" dirty="0">
                <a:latin typeface="Arial" panose="020B0604020202020204" pitchFamily="34" charset="0"/>
                <a:cs typeface="Arial" panose="020B0604020202020204" pitchFamily="34" charset="0"/>
              </a:rPr>
              <a:t>in die Probenvertiefung der Testkassette geben</a:t>
            </a:r>
          </a:p>
          <a:p>
            <a:r>
              <a:rPr lang="de-DE" dirty="0">
                <a:latin typeface="Arial" panose="020B0604020202020204" pitchFamily="34" charset="0"/>
                <a:cs typeface="Arial" panose="020B0604020202020204" pitchFamily="34" charset="0"/>
              </a:rPr>
              <a:t>Röhrchen fachgerecht entsorgen (biologische Abfälle)</a:t>
            </a:r>
          </a:p>
          <a:p>
            <a:r>
              <a:rPr lang="de-DE" b="1" dirty="0">
                <a:solidFill>
                  <a:srgbClr val="FF0000"/>
                </a:solidFill>
                <a:latin typeface="Arial" panose="020B0604020202020204" pitchFamily="34" charset="0"/>
                <a:cs typeface="Arial" panose="020B0604020202020204" pitchFamily="34" charset="0"/>
              </a:rPr>
              <a:t>Uhr starten </a:t>
            </a:r>
            <a:r>
              <a:rPr lang="de-DE" dirty="0">
                <a:latin typeface="Arial" panose="020B0604020202020204" pitchFamily="34" charset="0"/>
                <a:cs typeface="Arial" panose="020B0604020202020204" pitchFamily="34" charset="0"/>
              </a:rPr>
              <a:t>-&gt; 	</a:t>
            </a:r>
            <a:r>
              <a:rPr lang="de-DE" u="sng" dirty="0">
                <a:latin typeface="Arial" panose="020B0604020202020204" pitchFamily="34" charset="0"/>
                <a:cs typeface="Arial" panose="020B0604020202020204" pitchFamily="34" charset="0"/>
              </a:rPr>
              <a:t>Ergebnis nach 15 min bis max. 30 min</a:t>
            </a:r>
          </a:p>
          <a:p>
            <a:pPr marL="0" indent="0">
              <a:buNone/>
            </a:pPr>
            <a:r>
              <a:rPr lang="de-DE"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(je nach Angaben des Herstellers!)</a:t>
            </a:r>
          </a:p>
          <a:p>
            <a:r>
              <a:rPr lang="de-DE" dirty="0">
                <a:latin typeface="Arial" panose="020B0604020202020204" pitchFamily="34" charset="0"/>
                <a:cs typeface="Arial" panose="020B0604020202020204" pitchFamily="34" charset="0"/>
              </a:rPr>
              <a:t>Ergebnis ablesen</a:t>
            </a:r>
          </a:p>
          <a:p>
            <a:r>
              <a:rPr lang="de-DE" dirty="0">
                <a:latin typeface="Arial" panose="020B0604020202020204" pitchFamily="34" charset="0"/>
                <a:cs typeface="Arial" panose="020B0604020202020204" pitchFamily="34" charset="0"/>
              </a:rPr>
              <a:t>Entsorgung der Testkassette für biologisch gefährlichen Abfall </a:t>
            </a:r>
            <a:r>
              <a:rPr lang="de-DE" sz="2400" dirty="0">
                <a:latin typeface="Arial" panose="020B0604020202020204" pitchFamily="34" charset="0"/>
                <a:cs typeface="Arial" panose="020B0604020202020204" pitchFamily="34" charset="0"/>
              </a:rPr>
              <a:t>(z. B. medizinische Abwurfbox)</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21</a:t>
            </a:fld>
            <a:endParaRPr lang="de-DE"/>
          </a:p>
        </p:txBody>
      </p:sp>
    </p:spTree>
    <p:extLst>
      <p:ext uri="{BB962C8B-B14F-4D97-AF65-F5344CB8AC3E}">
        <p14:creationId xmlns:p14="http://schemas.microsoft.com/office/powerpoint/2010/main" val="4726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CB761-3398-4146-B8C7-688A24B9B5C6}"/>
              </a:ext>
            </a:extLst>
          </p:cNvPr>
          <p:cNvSpPr>
            <a:spLocks noGrp="1"/>
          </p:cNvSpPr>
          <p:nvPr>
            <p:ph type="title"/>
          </p:nvPr>
        </p:nvSpPr>
        <p:spPr>
          <a:xfrm>
            <a:off x="4038600" y="864691"/>
            <a:ext cx="4382548" cy="1325563"/>
          </a:xfrm>
        </p:spPr>
        <p:txBody>
          <a:bodyPr>
            <a:noAutofit/>
          </a:bodyPr>
          <a:lstStyle/>
          <a:p>
            <a:pPr algn="ctr"/>
            <a:r>
              <a:rPr lang="de-DE" sz="3200" b="1" dirty="0" err="1">
                <a:solidFill>
                  <a:srgbClr val="FF0000"/>
                </a:solidFill>
                <a:latin typeface="Arial" panose="020B0604020202020204" pitchFamily="34" charset="0"/>
                <a:cs typeface="Arial" panose="020B0604020202020204" pitchFamily="34" charset="0"/>
              </a:rPr>
              <a:t>Covid</a:t>
            </a:r>
            <a:r>
              <a:rPr lang="de-DE" sz="3200" b="1" dirty="0">
                <a:solidFill>
                  <a:srgbClr val="FF0000"/>
                </a:solidFill>
                <a:latin typeface="Arial" panose="020B0604020202020204" pitchFamily="34" charset="0"/>
                <a:cs typeface="Arial" panose="020B0604020202020204" pitchFamily="34" charset="0"/>
              </a:rPr>
              <a:t> 19 Abbott Test Rapid</a:t>
            </a:r>
            <a:br>
              <a:rPr lang="de-DE" sz="3200" b="1" dirty="0">
                <a:solidFill>
                  <a:srgbClr val="FF0000"/>
                </a:solidFill>
                <a:latin typeface="Arial" panose="020B0604020202020204" pitchFamily="34" charset="0"/>
                <a:cs typeface="Arial" panose="020B0604020202020204" pitchFamily="34" charset="0"/>
              </a:rPr>
            </a:br>
            <a:r>
              <a:rPr lang="de-DE" sz="3200" b="1" dirty="0">
                <a:solidFill>
                  <a:srgbClr val="FF0000"/>
                </a:solidFill>
                <a:latin typeface="Arial" panose="020B0604020202020204" pitchFamily="34" charset="0"/>
                <a:cs typeface="Arial" panose="020B0604020202020204" pitchFamily="34" charset="0"/>
              </a:rPr>
              <a:t>Testlinie  -  Kontroll-Linie</a:t>
            </a:r>
          </a:p>
        </p:txBody>
      </p:sp>
      <p:pic>
        <p:nvPicPr>
          <p:cNvPr id="2050" name="Picture 2" descr="Quellbild anzeigen">
            <a:extLst>
              <a:ext uri="{FF2B5EF4-FFF2-40B4-BE49-F238E27FC236}">
                <a16:creationId xmlns:a16="http://schemas.microsoft.com/office/drawing/2014/main" id="{1E3D26E2-D61F-4509-B76D-5E71E8A82B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7473"/>
            <a:ext cx="2305476" cy="5588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D94A6CB2-4850-4F97-AA7E-B48322F49B5F}"/>
              </a:ext>
            </a:extLst>
          </p:cNvPr>
          <p:cNvSpPr txBox="1"/>
          <p:nvPr/>
        </p:nvSpPr>
        <p:spPr>
          <a:xfrm>
            <a:off x="3545992" y="2568594"/>
            <a:ext cx="4068661" cy="3693319"/>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„C“ = Kontroll-Linie</a:t>
            </a:r>
          </a:p>
          <a:p>
            <a:r>
              <a:rPr lang="de-DE" b="1" dirty="0">
                <a:latin typeface="Arial" panose="020B0604020202020204" pitchFamily="34" charset="0"/>
                <a:cs typeface="Arial" panose="020B0604020202020204" pitchFamily="34" charset="0"/>
              </a:rPr>
              <a:t>	(muss immer erscheinen!)</a:t>
            </a:r>
          </a:p>
          <a:p>
            <a:endParaRPr lang="de-DE" b="1" dirty="0">
              <a:solidFill>
                <a:srgbClr val="FF0000"/>
              </a:solidFill>
              <a:latin typeface="Arial" panose="020B0604020202020204" pitchFamily="34" charset="0"/>
              <a:cs typeface="Arial" panose="020B0604020202020204" pitchFamily="34" charset="0"/>
            </a:endParaRPr>
          </a:p>
          <a:p>
            <a:r>
              <a:rPr lang="de-DE" b="1" dirty="0">
                <a:solidFill>
                  <a:srgbClr val="FF0000"/>
                </a:solidFill>
                <a:latin typeface="Arial" panose="020B0604020202020204" pitchFamily="34" charset="0"/>
                <a:cs typeface="Arial" panose="020B0604020202020204" pitchFamily="34" charset="0"/>
              </a:rPr>
              <a:t>Positiv: </a:t>
            </a:r>
            <a:r>
              <a:rPr lang="de-DE" dirty="0">
                <a:latin typeface="Arial" panose="020B0604020202020204" pitchFamily="34" charset="0"/>
                <a:cs typeface="Arial" panose="020B0604020202020204" pitchFamily="34" charset="0"/>
              </a:rPr>
              <a:t>= </a:t>
            </a:r>
            <a:r>
              <a:rPr lang="de-DE" b="1" u="sng" dirty="0">
                <a:solidFill>
                  <a:srgbClr val="FF0000"/>
                </a:solidFill>
                <a:latin typeface="Arial" panose="020B0604020202020204" pitchFamily="34" charset="0"/>
                <a:cs typeface="Arial" panose="020B0604020202020204" pitchFamily="34" charset="0"/>
              </a:rPr>
              <a:t>2 rote Striche! </a:t>
            </a:r>
          </a:p>
          <a:p>
            <a:endParaRPr lang="de-DE" b="1"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-&gt; Folge:	Positiver Befund </a:t>
            </a:r>
            <a:r>
              <a:rPr lang="de-DE" dirty="0">
                <a:latin typeface="Arial" panose="020B0604020202020204" pitchFamily="34" charset="0"/>
                <a:cs typeface="Arial" panose="020B0604020202020204" pitchFamily="34" charset="0"/>
                <a:sym typeface="Wingdings" panose="05000000000000000000" pitchFamily="2" charset="2"/>
              </a:rPr>
              <a:t></a:t>
            </a:r>
          </a:p>
          <a:p>
            <a:pPr marL="742950" lvl="1" indent="-285750">
              <a:buFont typeface="Arial" panose="020B0604020202020204" pitchFamily="34" charset="0"/>
              <a:buChar char="•"/>
            </a:pPr>
            <a:r>
              <a:rPr lang="de-DE" b="1" dirty="0">
                <a:latin typeface="Arial" panose="020B0604020202020204" pitchFamily="34" charset="0"/>
                <a:cs typeface="Arial" panose="020B0604020202020204" pitchFamily="34" charset="0"/>
              </a:rPr>
              <a:t>Quarantäne</a:t>
            </a:r>
          </a:p>
          <a:p>
            <a:pPr marL="742950" lvl="1" indent="-285750">
              <a:buFont typeface="Arial" panose="020B0604020202020204" pitchFamily="34" charset="0"/>
              <a:buChar char="•"/>
            </a:pPr>
            <a:r>
              <a:rPr lang="de-DE" b="1" dirty="0">
                <a:latin typeface="Arial" panose="020B0604020202020204" pitchFamily="34" charset="0"/>
                <a:cs typeface="Arial" panose="020B0604020202020204" pitchFamily="34" charset="0"/>
              </a:rPr>
              <a:t>PCR-Test</a:t>
            </a:r>
          </a:p>
          <a:p>
            <a:pPr marL="742950" lvl="1" indent="-285750">
              <a:buFont typeface="Arial" panose="020B0604020202020204" pitchFamily="34" charset="0"/>
              <a:buChar char="•"/>
            </a:pPr>
            <a:r>
              <a:rPr lang="de-DE" b="1" dirty="0">
                <a:latin typeface="Arial" panose="020B0604020202020204" pitchFamily="34" charset="0"/>
                <a:cs typeface="Arial" panose="020B0604020202020204" pitchFamily="34" charset="0"/>
              </a:rPr>
              <a:t>Meldung Gesundheitsamt</a:t>
            </a:r>
          </a:p>
          <a:p>
            <a:pPr marL="742950" lvl="1" indent="-285750">
              <a:buFont typeface="Arial" panose="020B0604020202020204" pitchFamily="34" charset="0"/>
              <a:buChar char="•"/>
            </a:pPr>
            <a:r>
              <a:rPr lang="de-DE" b="1" dirty="0">
                <a:latin typeface="Arial" panose="020B0604020202020204" pitchFamily="34" charset="0"/>
                <a:cs typeface="Arial" panose="020B0604020202020204" pitchFamily="34" charset="0"/>
              </a:rPr>
              <a:t>Hygieneregeln beachten auch innerhalb der häuslichen Gemeinschaft</a:t>
            </a:r>
          </a:p>
          <a:p>
            <a:pPr marL="742950" lvl="1" indent="-285750">
              <a:buFont typeface="Arial" panose="020B0604020202020204" pitchFamily="34" charset="0"/>
              <a:buChar char="•"/>
            </a:pPr>
            <a:r>
              <a:rPr lang="de-DE" b="1" dirty="0">
                <a:latin typeface="Arial" panose="020B0604020202020204" pitchFamily="34" charset="0"/>
                <a:cs typeface="Arial" panose="020B0604020202020204" pitchFamily="34" charset="0"/>
              </a:rPr>
              <a:t>AHAL-Regeln</a:t>
            </a:r>
          </a:p>
        </p:txBody>
      </p:sp>
      <p:pic>
        <p:nvPicPr>
          <p:cNvPr id="4" name="Grafik 3">
            <a:extLst>
              <a:ext uri="{FF2B5EF4-FFF2-40B4-BE49-F238E27FC236}">
                <a16:creationId xmlns:a16="http://schemas.microsoft.com/office/drawing/2014/main" id="{DB1DE5A0-E818-4CD0-8B3C-CD624CC2953E}"/>
              </a:ext>
            </a:extLst>
          </p:cNvPr>
          <p:cNvPicPr>
            <a:picLocks noChangeAspect="1"/>
          </p:cNvPicPr>
          <p:nvPr/>
        </p:nvPicPr>
        <p:blipFill rotWithShape="1">
          <a:blip r:embed="rId3"/>
          <a:srcRect l="7038"/>
          <a:stretch/>
        </p:blipFill>
        <p:spPr>
          <a:xfrm>
            <a:off x="8418786" y="203130"/>
            <a:ext cx="3505466" cy="6518345"/>
          </a:xfrm>
          <a:prstGeom prst="rect">
            <a:avLst/>
          </a:prstGeom>
        </p:spPr>
      </p:pic>
      <p:sp>
        <p:nvSpPr>
          <p:cNvPr id="5" name="Fußzeilenplatzhalter 4"/>
          <p:cNvSpPr>
            <a:spLocks noGrp="1"/>
          </p:cNvSpPr>
          <p:nvPr>
            <p:ph type="ftr" sz="quarter" idx="11"/>
          </p:nvPr>
        </p:nvSpPr>
        <p:spPr/>
        <p:txBody>
          <a:bodyPr/>
          <a:lstStyle/>
          <a:p>
            <a:r>
              <a:rPr lang="de-DE"/>
              <a:t>DRK Kreisverband Pforzheim - Enzkreis e. V.</a:t>
            </a:r>
          </a:p>
        </p:txBody>
      </p:sp>
      <p:sp>
        <p:nvSpPr>
          <p:cNvPr id="6" name="Foliennummernplatzhalter 5"/>
          <p:cNvSpPr>
            <a:spLocks noGrp="1"/>
          </p:cNvSpPr>
          <p:nvPr>
            <p:ph type="sldNum" sz="quarter" idx="12"/>
          </p:nvPr>
        </p:nvSpPr>
        <p:spPr/>
        <p:txBody>
          <a:bodyPr/>
          <a:lstStyle/>
          <a:p>
            <a:fld id="{01E63224-674E-4E56-B763-2DB552EB8168}" type="slidenum">
              <a:rPr lang="de-DE" smtClean="0"/>
              <a:t>22</a:t>
            </a:fld>
            <a:endParaRPr lang="de-DE"/>
          </a:p>
        </p:txBody>
      </p:sp>
    </p:spTree>
    <p:extLst>
      <p:ext uri="{BB962C8B-B14F-4D97-AF65-F5344CB8AC3E}">
        <p14:creationId xmlns:p14="http://schemas.microsoft.com/office/powerpoint/2010/main" val="145194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8864D-C9C1-4DE1-B107-42449DC986FF}"/>
              </a:ext>
            </a:extLst>
          </p:cNvPr>
          <p:cNvSpPr>
            <a:spLocks noGrp="1"/>
          </p:cNvSpPr>
          <p:nvPr>
            <p:ph type="title"/>
          </p:nvPr>
        </p:nvSpPr>
        <p:spPr>
          <a:xfrm>
            <a:off x="3577700" y="365125"/>
            <a:ext cx="7776099" cy="1325563"/>
          </a:xfrm>
        </p:spPr>
        <p:txBody>
          <a:bodyPr/>
          <a:lstStyle/>
          <a:p>
            <a:pPr algn="ctr"/>
            <a:r>
              <a:rPr lang="de-DE" dirty="0" err="1"/>
              <a:t>Schlußfolgerungen</a:t>
            </a:r>
            <a:r>
              <a:rPr lang="de-DE" dirty="0"/>
              <a:t> aus dem   Antigen- Test</a:t>
            </a:r>
          </a:p>
        </p:txBody>
      </p:sp>
      <p:sp>
        <p:nvSpPr>
          <p:cNvPr id="3" name="Inhaltsplatzhalter 2">
            <a:extLst>
              <a:ext uri="{FF2B5EF4-FFF2-40B4-BE49-F238E27FC236}">
                <a16:creationId xmlns:a16="http://schemas.microsoft.com/office/drawing/2014/main" id="{BD32F9BA-2703-4C05-9BF1-B1FDA3A4A66C}"/>
              </a:ext>
            </a:extLst>
          </p:cNvPr>
          <p:cNvSpPr>
            <a:spLocks noGrp="1"/>
          </p:cNvSpPr>
          <p:nvPr>
            <p:ph idx="1"/>
          </p:nvPr>
        </p:nvSpPr>
        <p:spPr/>
        <p:txBody>
          <a:bodyPr/>
          <a:lstStyle/>
          <a:p>
            <a:r>
              <a:rPr lang="de-DE" u="sng" dirty="0"/>
              <a:t>Negativer Befund</a:t>
            </a:r>
            <a:r>
              <a:rPr lang="de-DE" dirty="0"/>
              <a:t>: Nicht 100% sicher, aber ausreichendes Ergebnis für mindestens 8 Stunden</a:t>
            </a:r>
          </a:p>
          <a:p>
            <a:endParaRPr lang="de-DE" dirty="0"/>
          </a:p>
          <a:p>
            <a:r>
              <a:rPr lang="de-DE" u="sng" dirty="0"/>
              <a:t>Positiver Befund</a:t>
            </a:r>
            <a:r>
              <a:rPr lang="de-DE" dirty="0"/>
              <a:t>: Verifizierung nötig mittels PCR-Test, schon weil 5 % dieser Befunde falsch negativ sind </a:t>
            </a:r>
          </a:p>
          <a:p>
            <a:r>
              <a:rPr lang="de-DE" dirty="0"/>
              <a:t>-&gt; Information an das Gesundheitsamt </a:t>
            </a:r>
          </a:p>
          <a:p>
            <a:r>
              <a:rPr lang="de-DE" dirty="0"/>
              <a:t>-&gt; Quarantäne des Betroffenen ab sofort für 12 Tage </a:t>
            </a:r>
          </a:p>
          <a:p>
            <a:r>
              <a:rPr lang="de-DE" dirty="0"/>
              <a:t>-&gt; Kontaktverbot auch in der Familie</a:t>
            </a:r>
          </a:p>
          <a:p>
            <a:r>
              <a:rPr lang="de-DE" dirty="0"/>
              <a:t>-&gt; Untersuchung des näheren Umfeldes und von Kontaktpersonen</a:t>
            </a:r>
          </a:p>
          <a:p>
            <a:endParaRPr lang="de-DE" dirty="0"/>
          </a:p>
        </p:txBody>
      </p:sp>
      <p:sp>
        <p:nvSpPr>
          <p:cNvPr id="4" name="Fußzeilenplatzhalter 3">
            <a:extLst>
              <a:ext uri="{FF2B5EF4-FFF2-40B4-BE49-F238E27FC236}">
                <a16:creationId xmlns:a16="http://schemas.microsoft.com/office/drawing/2014/main" id="{6DB2F181-6895-4F6D-A59D-DCB74DC95980}"/>
              </a:ext>
            </a:extLst>
          </p:cNvPr>
          <p:cNvSpPr>
            <a:spLocks noGrp="1"/>
          </p:cNvSpPr>
          <p:nvPr>
            <p:ph type="ftr" sz="quarter" idx="11"/>
          </p:nvPr>
        </p:nvSpPr>
        <p:spPr/>
        <p:txBody>
          <a:bodyPr/>
          <a:lstStyle/>
          <a:p>
            <a:r>
              <a:rPr lang="de-DE"/>
              <a:t>DRK Kreisverband Pforzheim - Enzkreis e. V.</a:t>
            </a:r>
          </a:p>
        </p:txBody>
      </p:sp>
      <p:sp>
        <p:nvSpPr>
          <p:cNvPr id="5" name="Foliennummernplatzhalter 4">
            <a:extLst>
              <a:ext uri="{FF2B5EF4-FFF2-40B4-BE49-F238E27FC236}">
                <a16:creationId xmlns:a16="http://schemas.microsoft.com/office/drawing/2014/main" id="{33439D7C-DFBD-4799-A486-6068155E16A4}"/>
              </a:ext>
            </a:extLst>
          </p:cNvPr>
          <p:cNvSpPr>
            <a:spLocks noGrp="1"/>
          </p:cNvSpPr>
          <p:nvPr>
            <p:ph type="sldNum" sz="quarter" idx="12"/>
          </p:nvPr>
        </p:nvSpPr>
        <p:spPr/>
        <p:txBody>
          <a:bodyPr/>
          <a:lstStyle/>
          <a:p>
            <a:fld id="{01E63224-674E-4E56-B763-2DB552EB8168}" type="slidenum">
              <a:rPr lang="de-DE" smtClean="0"/>
              <a:t>23</a:t>
            </a:fld>
            <a:endParaRPr lang="de-DE"/>
          </a:p>
        </p:txBody>
      </p:sp>
    </p:spTree>
    <p:extLst>
      <p:ext uri="{BB962C8B-B14F-4D97-AF65-F5344CB8AC3E}">
        <p14:creationId xmlns:p14="http://schemas.microsoft.com/office/powerpoint/2010/main" val="3854335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B6E5A-B874-4C6E-8FB5-9D67C285A298}"/>
              </a:ext>
            </a:extLst>
          </p:cNvPr>
          <p:cNvSpPr>
            <a:spLocks noGrp="1"/>
          </p:cNvSpPr>
          <p:nvPr>
            <p:ph type="title"/>
          </p:nvPr>
        </p:nvSpPr>
        <p:spPr>
          <a:xfrm>
            <a:off x="2974428" y="365125"/>
            <a:ext cx="8379371" cy="1325563"/>
          </a:xfrm>
        </p:spPr>
        <p:txBody>
          <a:bodyPr/>
          <a:lstStyle/>
          <a:p>
            <a:pPr algn="ctr"/>
            <a:r>
              <a:rPr lang="de-DE" b="1" dirty="0">
                <a:solidFill>
                  <a:srgbClr val="FF0000"/>
                </a:solidFill>
                <a:latin typeface="Arial" panose="020B0604020202020204" pitchFamily="34" charset="0"/>
                <a:cs typeface="Arial" panose="020B0604020202020204" pitchFamily="34" charset="0"/>
              </a:rPr>
              <a:t>Zusammenfassung</a:t>
            </a:r>
          </a:p>
        </p:txBody>
      </p:sp>
      <p:sp>
        <p:nvSpPr>
          <p:cNvPr id="3" name="Inhaltsplatzhalter 2">
            <a:extLst>
              <a:ext uri="{FF2B5EF4-FFF2-40B4-BE49-F238E27FC236}">
                <a16:creationId xmlns:a16="http://schemas.microsoft.com/office/drawing/2014/main" id="{2CF14C10-C3CF-4349-8D78-822EA6BB2AD0}"/>
              </a:ext>
            </a:extLst>
          </p:cNvPr>
          <p:cNvSpPr>
            <a:spLocks noGrp="1"/>
          </p:cNvSpPr>
          <p:nvPr>
            <p:ph idx="1"/>
          </p:nvPr>
        </p:nvSpPr>
        <p:spPr>
          <a:xfrm>
            <a:off x="838200" y="1847850"/>
            <a:ext cx="10515600" cy="4351338"/>
          </a:xfrm>
        </p:spPr>
        <p:txBody>
          <a:bodyPr>
            <a:normAutofit fontScale="85000" lnSpcReduction="20000"/>
          </a:bodyPr>
          <a:lstStyle/>
          <a:p>
            <a:r>
              <a:rPr lang="de-DE" dirty="0">
                <a:latin typeface="Arial" panose="020B0604020202020204" pitchFamily="34" charset="0"/>
                <a:cs typeface="Arial" panose="020B0604020202020204" pitchFamily="34" charset="0"/>
              </a:rPr>
              <a:t>Ein Abstrich ist immer nur so gut, wie er sorgfältig durchgeführt wird. </a:t>
            </a:r>
          </a:p>
          <a:p>
            <a:r>
              <a:rPr lang="de-DE" dirty="0">
                <a:latin typeface="Arial" panose="020B0604020202020204" pitchFamily="34" charset="0"/>
                <a:cs typeface="Arial" panose="020B0604020202020204" pitchFamily="34" charset="0"/>
              </a:rPr>
              <a:t>Ist ein Nasenloch verschlossen -&gt; das andere verwenden</a:t>
            </a:r>
          </a:p>
          <a:p>
            <a:r>
              <a:rPr lang="de-DE" dirty="0">
                <a:latin typeface="Arial" panose="020B0604020202020204" pitchFamily="34" charset="0"/>
                <a:cs typeface="Arial" panose="020B0604020202020204" pitchFamily="34" charset="0"/>
              </a:rPr>
              <a:t>Bei ganz wenigen  Patienten ist ein Nasenabstrich aus anatomischen Gründen nicht möglich</a:t>
            </a:r>
          </a:p>
          <a:p>
            <a:r>
              <a:rPr lang="de-DE" b="1" dirty="0">
                <a:latin typeface="Arial" panose="020B0604020202020204" pitchFamily="34" charset="0"/>
                <a:cs typeface="Arial" panose="020B0604020202020204" pitchFamily="34" charset="0"/>
              </a:rPr>
              <a:t>Vorsichtig vorgehen - Abstrich nicht erzwingen</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Evtl. Umstieg auf Rachenabstrich ( Aussagekraft 88 % - 90 %)  -  oder</a:t>
            </a:r>
          </a:p>
          <a:p>
            <a:r>
              <a:rPr lang="de-DE" dirty="0">
                <a:latin typeface="Arial" panose="020B0604020202020204" pitchFamily="34" charset="0"/>
                <a:cs typeface="Arial" panose="020B0604020202020204" pitchFamily="34" charset="0"/>
              </a:rPr>
              <a:t>Evtl. Abstrich im vorderen Nasenbereich -&gt; Aussagekraft </a:t>
            </a:r>
            <a:r>
              <a:rPr lang="de-DE" dirty="0" err="1">
                <a:latin typeface="Arial" panose="020B0604020202020204" pitchFamily="34" charset="0"/>
                <a:cs typeface="Arial" panose="020B0604020202020204" pitchFamily="34" charset="0"/>
              </a:rPr>
              <a:t>ca</a:t>
            </a:r>
            <a:r>
              <a:rPr lang="de-DE" dirty="0">
                <a:latin typeface="Arial" panose="020B0604020202020204" pitchFamily="34" charset="0"/>
                <a:cs typeface="Arial" panose="020B0604020202020204" pitchFamily="34" charset="0"/>
              </a:rPr>
              <a:t> 80 %  </a:t>
            </a:r>
          </a:p>
          <a:p>
            <a:endParaRPr lang="de-DE" dirty="0">
              <a:latin typeface="Arial" panose="020B0604020202020204" pitchFamily="34" charset="0"/>
              <a:cs typeface="Arial" panose="020B0604020202020204" pitchFamily="34" charset="0"/>
            </a:endParaRPr>
          </a:p>
          <a:p>
            <a:r>
              <a:rPr lang="de-DE" dirty="0">
                <a:solidFill>
                  <a:srgbClr val="FF0000"/>
                </a:solidFill>
                <a:latin typeface="Arial" panose="020B0604020202020204" pitchFamily="34" charset="0"/>
                <a:cs typeface="Arial" panose="020B0604020202020204" pitchFamily="34" charset="0"/>
              </a:rPr>
              <a:t>Das Risiko einer Infektion ist für den Untersucher bei Beachtung der Regeln gering, solange die Durchführung des Test streng nach Vorgaben erfolgt!</a:t>
            </a:r>
          </a:p>
          <a:p>
            <a:r>
              <a:rPr lang="de-DE" dirty="0">
                <a:latin typeface="Arial" panose="020B0604020202020204" pitchFamily="34" charset="0"/>
                <a:cs typeface="Arial" panose="020B0604020202020204" pitchFamily="34" charset="0"/>
              </a:rPr>
              <a:t>Merke: Zahnärzte haben bisher selten berufsbedingte Corona-Infektionen!</a:t>
            </a:r>
          </a:p>
          <a:p>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24</a:t>
            </a:fld>
            <a:endParaRPr lang="de-DE"/>
          </a:p>
        </p:txBody>
      </p:sp>
    </p:spTree>
    <p:extLst>
      <p:ext uri="{BB962C8B-B14F-4D97-AF65-F5344CB8AC3E}">
        <p14:creationId xmlns:p14="http://schemas.microsoft.com/office/powerpoint/2010/main" val="12767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EFF79-CF9D-4532-9C64-6B8A5C0D17AF}"/>
              </a:ext>
            </a:extLst>
          </p:cNvPr>
          <p:cNvSpPr>
            <a:spLocks noGrp="1"/>
          </p:cNvSpPr>
          <p:nvPr>
            <p:ph type="title"/>
          </p:nvPr>
        </p:nvSpPr>
        <p:spPr>
          <a:xfrm>
            <a:off x="2894202" y="365125"/>
            <a:ext cx="8459598" cy="1325563"/>
          </a:xfrm>
        </p:spPr>
        <p:txBody>
          <a:bodyPr/>
          <a:lstStyle/>
          <a:p>
            <a:pPr algn="ctr"/>
            <a:r>
              <a:rPr lang="de-DE" u="sng" dirty="0"/>
              <a:t>Ausblick Zukunft: Selbst-Testung?</a:t>
            </a:r>
          </a:p>
        </p:txBody>
      </p:sp>
      <p:sp>
        <p:nvSpPr>
          <p:cNvPr id="3" name="Inhaltsplatzhalter 2">
            <a:extLst>
              <a:ext uri="{FF2B5EF4-FFF2-40B4-BE49-F238E27FC236}">
                <a16:creationId xmlns:a16="http://schemas.microsoft.com/office/drawing/2014/main" id="{8A4E6622-4C7F-4F79-B87D-50E07707584B}"/>
              </a:ext>
            </a:extLst>
          </p:cNvPr>
          <p:cNvSpPr>
            <a:spLocks noGrp="1"/>
          </p:cNvSpPr>
          <p:nvPr>
            <p:ph idx="1"/>
          </p:nvPr>
        </p:nvSpPr>
        <p:spPr/>
        <p:txBody>
          <a:bodyPr/>
          <a:lstStyle/>
          <a:p>
            <a:endParaRPr lang="de-DE" b="1" dirty="0"/>
          </a:p>
          <a:p>
            <a:r>
              <a:rPr lang="de-DE" u="sng" dirty="0"/>
              <a:t>Schnelltests zur Eigenanwendung</a:t>
            </a:r>
            <a:endParaRPr lang="de-DE" b="1" dirty="0"/>
          </a:p>
          <a:p>
            <a:r>
              <a:rPr lang="de-DE" b="1" dirty="0"/>
              <a:t>Testabstrich aus der Nase</a:t>
            </a:r>
          </a:p>
          <a:p>
            <a:r>
              <a:rPr lang="de-DE" b="1" dirty="0"/>
              <a:t>Der "Nasenbohrer-Test" ist für Schulkinder in Österreich schon Alltag</a:t>
            </a:r>
          </a:p>
          <a:p>
            <a:r>
              <a:rPr lang="de-DE" b="1" dirty="0"/>
              <a:t>Ohne Test kein KITA- oder Schulbesuch</a:t>
            </a:r>
          </a:p>
          <a:p>
            <a:endParaRPr lang="de-DE" dirty="0"/>
          </a:p>
        </p:txBody>
      </p:sp>
      <p:sp>
        <p:nvSpPr>
          <p:cNvPr id="4" name="Fußzeilenplatzhalter 3">
            <a:extLst>
              <a:ext uri="{FF2B5EF4-FFF2-40B4-BE49-F238E27FC236}">
                <a16:creationId xmlns:a16="http://schemas.microsoft.com/office/drawing/2014/main" id="{891FFDDB-B1DC-412A-A01B-8F89B1601F72}"/>
              </a:ext>
            </a:extLst>
          </p:cNvPr>
          <p:cNvSpPr>
            <a:spLocks noGrp="1"/>
          </p:cNvSpPr>
          <p:nvPr>
            <p:ph type="ftr" sz="quarter" idx="11"/>
          </p:nvPr>
        </p:nvSpPr>
        <p:spPr/>
        <p:txBody>
          <a:bodyPr/>
          <a:lstStyle/>
          <a:p>
            <a:r>
              <a:rPr lang="de-DE"/>
              <a:t>DRK Kreisverband Pforzheim - Enzkreis e. V.</a:t>
            </a:r>
          </a:p>
        </p:txBody>
      </p:sp>
      <p:sp>
        <p:nvSpPr>
          <p:cNvPr id="5" name="Foliennummernplatzhalter 4">
            <a:extLst>
              <a:ext uri="{FF2B5EF4-FFF2-40B4-BE49-F238E27FC236}">
                <a16:creationId xmlns:a16="http://schemas.microsoft.com/office/drawing/2014/main" id="{2F0F52B3-8152-40C7-83A6-D4A8E129985B}"/>
              </a:ext>
            </a:extLst>
          </p:cNvPr>
          <p:cNvSpPr>
            <a:spLocks noGrp="1"/>
          </p:cNvSpPr>
          <p:nvPr>
            <p:ph type="sldNum" sz="quarter" idx="12"/>
          </p:nvPr>
        </p:nvSpPr>
        <p:spPr/>
        <p:txBody>
          <a:bodyPr/>
          <a:lstStyle/>
          <a:p>
            <a:fld id="{01E63224-674E-4E56-B763-2DB552EB8168}" type="slidenum">
              <a:rPr lang="de-DE" smtClean="0"/>
              <a:t>25</a:t>
            </a:fld>
            <a:endParaRPr lang="de-DE"/>
          </a:p>
        </p:txBody>
      </p:sp>
      <p:pic>
        <p:nvPicPr>
          <p:cNvPr id="6" name="Bild 1" descr="Eine Schülerin bei einem Antigen-Schnelltest vor dem Unterricht.">
            <a:extLst>
              <a:ext uri="{FF2B5EF4-FFF2-40B4-BE49-F238E27FC236}">
                <a16:creationId xmlns:a16="http://schemas.microsoft.com/office/drawing/2014/main" id="{083FF2A5-A432-42EE-ADEE-6275C7BE764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9285" y="3820720"/>
            <a:ext cx="3695065" cy="2079625"/>
          </a:xfrm>
          <a:prstGeom prst="rect">
            <a:avLst/>
          </a:prstGeom>
          <a:noFill/>
          <a:ln>
            <a:noFill/>
          </a:ln>
        </p:spPr>
      </p:pic>
    </p:spTree>
    <p:extLst>
      <p:ext uri="{BB962C8B-B14F-4D97-AF65-F5344CB8AC3E}">
        <p14:creationId xmlns:p14="http://schemas.microsoft.com/office/powerpoint/2010/main" val="64619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3427B-4AED-422C-9133-EF4ABB0B89A1}"/>
              </a:ext>
            </a:extLst>
          </p:cNvPr>
          <p:cNvSpPr>
            <a:spLocks noGrp="1"/>
          </p:cNvSpPr>
          <p:nvPr>
            <p:ph type="title"/>
          </p:nvPr>
        </p:nvSpPr>
        <p:spPr>
          <a:xfrm>
            <a:off x="4211272" y="365125"/>
            <a:ext cx="7142527" cy="1325563"/>
          </a:xfrm>
        </p:spPr>
        <p:txBody>
          <a:bodyPr>
            <a:normAutofit fontScale="90000"/>
          </a:bodyPr>
          <a:lstStyle/>
          <a:p>
            <a:pPr algn="ctr"/>
            <a:r>
              <a:rPr lang="de-DE" b="1" dirty="0"/>
              <a:t>COVID-19 Antigen Spucktest / Speicheltest</a:t>
            </a:r>
            <a:br>
              <a:rPr lang="de-DE" b="1" dirty="0"/>
            </a:br>
            <a:endParaRPr lang="de-DE" dirty="0"/>
          </a:p>
        </p:txBody>
      </p:sp>
      <p:sp>
        <p:nvSpPr>
          <p:cNvPr id="3" name="Inhaltsplatzhalter 2">
            <a:extLst>
              <a:ext uri="{FF2B5EF4-FFF2-40B4-BE49-F238E27FC236}">
                <a16:creationId xmlns:a16="http://schemas.microsoft.com/office/drawing/2014/main" id="{DB82E9D2-88AA-4A89-A4B9-902F340B0DCF}"/>
              </a:ext>
            </a:extLst>
          </p:cNvPr>
          <p:cNvSpPr>
            <a:spLocks noGrp="1"/>
          </p:cNvSpPr>
          <p:nvPr>
            <p:ph idx="1"/>
          </p:nvPr>
        </p:nvSpPr>
        <p:spPr/>
        <p:txBody>
          <a:bodyPr/>
          <a:lstStyle/>
          <a:p>
            <a:r>
              <a:rPr lang="de-DE" dirty="0"/>
              <a:t>Mit dem JOYSBIO-SARS COV-2 </a:t>
            </a:r>
            <a:r>
              <a:rPr lang="de-DE" dirty="0" err="1"/>
              <a:t>Saliva</a:t>
            </a:r>
            <a:r>
              <a:rPr lang="de-DE" dirty="0"/>
              <a:t> Antigen Speicheltest ist </a:t>
            </a:r>
            <a:r>
              <a:rPr lang="de-DE" b="1" dirty="0"/>
              <a:t>KEIN Eindringen in den Nasen- oder Rachenraum mehr notwendig.</a:t>
            </a:r>
            <a:r>
              <a:rPr lang="de-DE" dirty="0"/>
              <a:t> </a:t>
            </a:r>
          </a:p>
          <a:p>
            <a:r>
              <a:rPr lang="de-DE" dirty="0"/>
              <a:t>Antigene des SARS COV-2 in Abstrichproben von COVID-19 infizierten Personen. Zur Eigenanwendung gemäß BASG.</a:t>
            </a:r>
          </a:p>
          <a:p>
            <a:r>
              <a:rPr lang="de-DE" dirty="0"/>
              <a:t>Höhere Zuverlässigkeit als andere auf dem Markt verfügbare Test-Kits:</a:t>
            </a:r>
          </a:p>
          <a:p>
            <a:r>
              <a:rPr lang="de-DE" b="1" dirty="0"/>
              <a:t>Sensitivität von 95,00%</a:t>
            </a:r>
            <a:br>
              <a:rPr lang="de-DE" b="1" dirty="0"/>
            </a:br>
            <a:r>
              <a:rPr lang="de-DE" b="1" dirty="0"/>
              <a:t>Spezifität von    98,78%</a:t>
            </a:r>
          </a:p>
          <a:p>
            <a:r>
              <a:rPr lang="de-DE" b="1" dirty="0"/>
              <a:t>Einfach durchzuführen</a:t>
            </a:r>
            <a:endParaRPr lang="de-DE" dirty="0"/>
          </a:p>
          <a:p>
            <a:endParaRPr lang="de-DE" dirty="0"/>
          </a:p>
        </p:txBody>
      </p:sp>
      <p:sp>
        <p:nvSpPr>
          <p:cNvPr id="4" name="Fußzeilenplatzhalter 3">
            <a:extLst>
              <a:ext uri="{FF2B5EF4-FFF2-40B4-BE49-F238E27FC236}">
                <a16:creationId xmlns:a16="http://schemas.microsoft.com/office/drawing/2014/main" id="{8F66B0E4-2BEE-490D-A2FC-15804E089423}"/>
              </a:ext>
            </a:extLst>
          </p:cNvPr>
          <p:cNvSpPr>
            <a:spLocks noGrp="1"/>
          </p:cNvSpPr>
          <p:nvPr>
            <p:ph type="ftr" sz="quarter" idx="11"/>
          </p:nvPr>
        </p:nvSpPr>
        <p:spPr/>
        <p:txBody>
          <a:bodyPr/>
          <a:lstStyle/>
          <a:p>
            <a:r>
              <a:rPr lang="de-DE"/>
              <a:t>DRK Kreisverband Pforzheim - Enzkreis e. V.</a:t>
            </a:r>
          </a:p>
        </p:txBody>
      </p:sp>
      <p:sp>
        <p:nvSpPr>
          <p:cNvPr id="5" name="Foliennummernplatzhalter 4">
            <a:extLst>
              <a:ext uri="{FF2B5EF4-FFF2-40B4-BE49-F238E27FC236}">
                <a16:creationId xmlns:a16="http://schemas.microsoft.com/office/drawing/2014/main" id="{8C454CD4-E367-4638-88A9-BF2C460DCC67}"/>
              </a:ext>
            </a:extLst>
          </p:cNvPr>
          <p:cNvSpPr>
            <a:spLocks noGrp="1"/>
          </p:cNvSpPr>
          <p:nvPr>
            <p:ph type="sldNum" sz="quarter" idx="12"/>
          </p:nvPr>
        </p:nvSpPr>
        <p:spPr/>
        <p:txBody>
          <a:bodyPr/>
          <a:lstStyle/>
          <a:p>
            <a:fld id="{01E63224-674E-4E56-B763-2DB552EB8168}" type="slidenum">
              <a:rPr lang="de-DE" smtClean="0"/>
              <a:t>26</a:t>
            </a:fld>
            <a:endParaRPr lang="de-DE"/>
          </a:p>
        </p:txBody>
      </p:sp>
      <p:pic>
        <p:nvPicPr>
          <p:cNvPr id="6" name="Picture 4" descr="https://www.shz.de/img/deutschland-welt/crop31266392/0644667429-cv16_9-h495/die-spucktuete-fuer-den-corona-selbsttest-einfa-202102131736-full.jpg">
            <a:extLst>
              <a:ext uri="{FF2B5EF4-FFF2-40B4-BE49-F238E27FC236}">
                <a16:creationId xmlns:a16="http://schemas.microsoft.com/office/drawing/2014/main" id="{165D12EF-C03B-48BF-AF5F-155746403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441" y="4266109"/>
            <a:ext cx="4220532" cy="23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9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854BC87-CE7D-4379-A53A-246C76BE0ADA}"/>
              </a:ext>
            </a:extLst>
          </p:cNvPr>
          <p:cNvSpPr>
            <a:spLocks noGrp="1"/>
          </p:cNvSpPr>
          <p:nvPr>
            <p:ph type="ftr" sz="quarter" idx="11"/>
          </p:nvPr>
        </p:nvSpPr>
        <p:spPr/>
        <p:txBody>
          <a:bodyPr/>
          <a:lstStyle/>
          <a:p>
            <a:r>
              <a:rPr lang="de-DE"/>
              <a:t>DRK Kreisverband Pforzheim - Enzkreis e. V.</a:t>
            </a:r>
          </a:p>
        </p:txBody>
      </p:sp>
      <p:sp>
        <p:nvSpPr>
          <p:cNvPr id="5" name="Foliennummernplatzhalter 4">
            <a:extLst>
              <a:ext uri="{FF2B5EF4-FFF2-40B4-BE49-F238E27FC236}">
                <a16:creationId xmlns:a16="http://schemas.microsoft.com/office/drawing/2014/main" id="{97F65737-6C34-41E0-9532-73787D8A9818}"/>
              </a:ext>
            </a:extLst>
          </p:cNvPr>
          <p:cNvSpPr>
            <a:spLocks noGrp="1"/>
          </p:cNvSpPr>
          <p:nvPr>
            <p:ph type="sldNum" sz="quarter" idx="12"/>
          </p:nvPr>
        </p:nvSpPr>
        <p:spPr/>
        <p:txBody>
          <a:bodyPr/>
          <a:lstStyle/>
          <a:p>
            <a:fld id="{01E63224-674E-4E56-B763-2DB552EB8168}" type="slidenum">
              <a:rPr lang="de-DE" smtClean="0"/>
              <a:t>27</a:t>
            </a:fld>
            <a:endParaRPr lang="de-DE" dirty="0"/>
          </a:p>
        </p:txBody>
      </p:sp>
      <p:sp>
        <p:nvSpPr>
          <p:cNvPr id="16" name="Inhaltsplatzhalter 15">
            <a:extLst>
              <a:ext uri="{FF2B5EF4-FFF2-40B4-BE49-F238E27FC236}">
                <a16:creationId xmlns:a16="http://schemas.microsoft.com/office/drawing/2014/main" id="{8AADB2E4-9EA6-4963-84C0-1535B445D39A}"/>
              </a:ext>
            </a:extLst>
          </p:cNvPr>
          <p:cNvSpPr>
            <a:spLocks noGrp="1"/>
          </p:cNvSpPr>
          <p:nvPr>
            <p:ph idx="1"/>
          </p:nvPr>
        </p:nvSpPr>
        <p:spPr>
          <a:xfrm>
            <a:off x="745922" y="1875394"/>
            <a:ext cx="10515600" cy="4351338"/>
          </a:xfrm>
        </p:spPr>
        <p:txBody>
          <a:bodyPr>
            <a:normAutofit/>
          </a:bodyPr>
          <a:lstStyle/>
          <a:p>
            <a:r>
              <a:rPr lang="de-DE" sz="2000" dirty="0">
                <a:latin typeface="Arial" panose="020B0604020202020204" pitchFamily="34" charset="0"/>
                <a:cs typeface="Arial" panose="020B0604020202020204" pitchFamily="34" charset="0"/>
              </a:rPr>
              <a:t>Selbsttests ermöglichen eine breite Anwendung durch jeden</a:t>
            </a:r>
          </a:p>
          <a:p>
            <a:r>
              <a:rPr lang="de-DE" sz="2000" dirty="0">
                <a:latin typeface="Arial" panose="020B0604020202020204" pitchFamily="34" charset="0"/>
                <a:cs typeface="Arial" panose="020B0604020202020204" pitchFamily="34" charset="0"/>
              </a:rPr>
              <a:t>Geeignet für Testungen innerhalb eines Kollektivs: z. B. Familie, denn </a:t>
            </a:r>
          </a:p>
          <a:p>
            <a:r>
              <a:rPr lang="de-DE" sz="2000" dirty="0">
                <a:latin typeface="Arial" panose="020B0604020202020204" pitchFamily="34" charset="0"/>
                <a:cs typeface="Arial" panose="020B0604020202020204" pitchFamily="34" charset="0"/>
              </a:rPr>
              <a:t>sie verschaffen dem Individuum einen Maßstab seiner eigenen Situation</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ABER: die individuelle  Bewertung eines positiven Testergebnisses in Bezug auf deren Relevanz auf andere Menschen wird durch die subjektive Beurteilung des Betroffenen relativiert. Siehe das Beispiel der „misslungenen“ Corona-App (Eigenanzeige)</a:t>
            </a:r>
          </a:p>
          <a:p>
            <a:r>
              <a:rPr lang="de-DE" sz="2000" dirty="0">
                <a:latin typeface="Arial" panose="020B0604020202020204" pitchFamily="34" charset="0"/>
                <a:cs typeface="Arial" panose="020B0604020202020204" pitchFamily="34" charset="0"/>
              </a:rPr>
              <a:t>Daher wird es für den öffentlichen Raum unumgänglich sein (Teilnahme am Schulunterricht, in Betrieben, bei Veranstaltungen, Restaurantbesuch, Flügen, Hotels etc.),  die objektive Erfassung und Bewertung  eines  Test-Ergebnisses durch einen neutralen Tester herzustellen.</a:t>
            </a:r>
          </a:p>
          <a:p>
            <a:r>
              <a:rPr lang="de-DE" sz="2000" dirty="0">
                <a:latin typeface="Arial" panose="020B0604020202020204" pitchFamily="34" charset="0"/>
                <a:cs typeface="Arial" panose="020B0604020202020204" pitchFamily="34" charset="0"/>
              </a:rPr>
              <a:t>Zukünftige Mutationen verlangen schnelle Anpassungen</a:t>
            </a:r>
          </a:p>
        </p:txBody>
      </p:sp>
      <p:sp>
        <p:nvSpPr>
          <p:cNvPr id="17" name="Textfeld 16">
            <a:extLst>
              <a:ext uri="{FF2B5EF4-FFF2-40B4-BE49-F238E27FC236}">
                <a16:creationId xmlns:a16="http://schemas.microsoft.com/office/drawing/2014/main" id="{C25D8508-3254-4688-8254-88098168ECDC}"/>
              </a:ext>
            </a:extLst>
          </p:cNvPr>
          <p:cNvSpPr txBox="1"/>
          <p:nvPr/>
        </p:nvSpPr>
        <p:spPr>
          <a:xfrm>
            <a:off x="4731391" y="268448"/>
            <a:ext cx="6098796" cy="1477328"/>
          </a:xfrm>
          <a:prstGeom prst="rect">
            <a:avLst/>
          </a:prstGeom>
          <a:noFill/>
        </p:spPr>
        <p:txBody>
          <a:bodyPr wrap="square" rtlCol="0">
            <a:spAutoFit/>
          </a:bodyPr>
          <a:lstStyle/>
          <a:p>
            <a:endParaRPr lang="de-DE" dirty="0"/>
          </a:p>
          <a:p>
            <a:r>
              <a:rPr lang="de-DE" sz="3600" dirty="0"/>
              <a:t>Braucht man noch testende Personen?</a:t>
            </a:r>
          </a:p>
        </p:txBody>
      </p:sp>
    </p:spTree>
    <p:extLst>
      <p:ext uri="{BB962C8B-B14F-4D97-AF65-F5344CB8AC3E}">
        <p14:creationId xmlns:p14="http://schemas.microsoft.com/office/powerpoint/2010/main" val="253132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28496" y="365125"/>
            <a:ext cx="9325303" cy="1325563"/>
          </a:xfrm>
        </p:spPr>
        <p:txBody>
          <a:bodyPr/>
          <a:lstStyle/>
          <a:p>
            <a:r>
              <a:rPr lang="de-DE" b="1" dirty="0"/>
              <a:t>				</a:t>
            </a:r>
            <a:r>
              <a:rPr lang="de-DE" b="1" dirty="0">
                <a:solidFill>
                  <a:srgbClr val="FF0000"/>
                </a:solidFill>
                <a:latin typeface="Arial" panose="020B0604020202020204" pitchFamily="34" charset="0"/>
                <a:cs typeface="Arial" panose="020B0604020202020204" pitchFamily="34" charset="0"/>
              </a:rPr>
              <a:t>Dokumentation</a:t>
            </a:r>
          </a:p>
        </p:txBody>
      </p:sp>
      <p:pic>
        <p:nvPicPr>
          <p:cNvPr id="6" name="Inhaltsplatzhalter 5"/>
          <p:cNvPicPr>
            <a:picLocks noGrp="1" noChangeAspect="1"/>
          </p:cNvPicPr>
          <p:nvPr>
            <p:ph idx="1"/>
          </p:nvPr>
        </p:nvPicPr>
        <p:blipFill>
          <a:blip r:embed="rId2"/>
          <a:stretch>
            <a:fillRect/>
          </a:stretch>
        </p:blipFill>
        <p:spPr>
          <a:xfrm>
            <a:off x="517333" y="2005012"/>
            <a:ext cx="3064067" cy="4351338"/>
          </a:xfrm>
          <a:prstGeom prst="rect">
            <a:avLst/>
          </a:prstGeom>
        </p:spPr>
      </p:pic>
      <p:sp>
        <p:nvSpPr>
          <p:cNvPr id="4" name="Fußzeilenplatzhalter 3"/>
          <p:cNvSpPr>
            <a:spLocks noGrp="1"/>
          </p:cNvSpPr>
          <p:nvPr>
            <p:ph type="ftr" sz="quarter" idx="11"/>
          </p:nvPr>
        </p:nvSpPr>
        <p:spPr/>
        <p:txBody>
          <a:bodyPr/>
          <a:lstStyle/>
          <a:p>
            <a:r>
              <a:rPr lang="de-DE"/>
              <a:t>DRK Kreisverband Pforzheim - Enzkreis e. V.</a:t>
            </a:r>
          </a:p>
        </p:txBody>
      </p:sp>
      <p:sp>
        <p:nvSpPr>
          <p:cNvPr id="7" name="Textfeld 6"/>
          <p:cNvSpPr txBox="1"/>
          <p:nvPr/>
        </p:nvSpPr>
        <p:spPr>
          <a:xfrm>
            <a:off x="4038600" y="2019300"/>
            <a:ext cx="7315200" cy="1631216"/>
          </a:xfrm>
          <a:prstGeom prst="rect">
            <a:avLst/>
          </a:prstGeom>
          <a:noFill/>
        </p:spPr>
        <p:txBody>
          <a:bodyPr wrap="square" rtlCol="0">
            <a:spAutoFit/>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Auf dem </a:t>
            </a:r>
            <a:r>
              <a:rPr lang="de-DE" sz="2000" u="sng" dirty="0">
                <a:latin typeface="Arial" panose="020B0604020202020204" pitchFamily="34" charset="0"/>
                <a:cs typeface="Arial" panose="020B0604020202020204" pitchFamily="34" charset="0"/>
              </a:rPr>
              <a:t>Dokumentationsblatt</a:t>
            </a:r>
            <a:r>
              <a:rPr lang="de-DE" sz="2000" dirty="0">
                <a:latin typeface="Arial" panose="020B0604020202020204" pitchFamily="34" charset="0"/>
                <a:cs typeface="Arial" panose="020B0604020202020204" pitchFamily="34" charset="0"/>
              </a:rPr>
              <a:t> wird eine </a:t>
            </a:r>
            <a:r>
              <a:rPr lang="de-DE" sz="2000" u="sng" dirty="0">
                <a:latin typeface="Arial" panose="020B0604020202020204" pitchFamily="34" charset="0"/>
                <a:cs typeface="Arial" panose="020B0604020202020204" pitchFamily="34" charset="0"/>
              </a:rPr>
              <a:t>laufende Nummer </a:t>
            </a:r>
            <a:r>
              <a:rPr lang="de-DE" sz="2000" dirty="0">
                <a:latin typeface="Arial" panose="020B0604020202020204" pitchFamily="34" charset="0"/>
                <a:cs typeface="Arial" panose="020B0604020202020204" pitchFamily="34" charset="0"/>
              </a:rPr>
              <a:t>eingetragen</a:t>
            </a: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Die Laufende Nummer auf dem </a:t>
            </a:r>
            <a:r>
              <a:rPr lang="de-DE" sz="2000" u="sng" dirty="0">
                <a:latin typeface="Arial" panose="020B0604020202020204" pitchFamily="34" charset="0"/>
                <a:cs typeface="Arial" panose="020B0604020202020204" pitchFamily="34" charset="0"/>
              </a:rPr>
              <a:t>Test</a:t>
            </a:r>
            <a:r>
              <a:rPr lang="de-DE" sz="2000" dirty="0">
                <a:latin typeface="Arial" panose="020B0604020202020204" pitchFamily="34" charset="0"/>
                <a:cs typeface="Arial" panose="020B0604020202020204" pitchFamily="34" charset="0"/>
              </a:rPr>
              <a:t> und dem </a:t>
            </a:r>
            <a:r>
              <a:rPr lang="de-DE" sz="2000" u="sng" dirty="0">
                <a:latin typeface="Arial" panose="020B0604020202020204" pitchFamily="34" charset="0"/>
                <a:cs typeface="Arial" panose="020B0604020202020204" pitchFamily="34" charset="0"/>
              </a:rPr>
              <a:t>Zubehör</a:t>
            </a:r>
            <a:r>
              <a:rPr lang="de-DE" sz="2000" dirty="0">
                <a:latin typeface="Arial" panose="020B0604020202020204" pitchFamily="34" charset="0"/>
                <a:cs typeface="Arial" panose="020B0604020202020204" pitchFamily="34" charset="0"/>
              </a:rPr>
              <a:t> ist ebenfalls zu vermerken, damit es </a:t>
            </a:r>
            <a:r>
              <a:rPr lang="de-DE" sz="2000" u="sng" dirty="0">
                <a:latin typeface="Arial" panose="020B0604020202020204" pitchFamily="34" charset="0"/>
                <a:cs typeface="Arial" panose="020B0604020202020204" pitchFamily="34" charset="0"/>
              </a:rPr>
              <a:t>kein Verwechslung </a:t>
            </a:r>
            <a:r>
              <a:rPr lang="de-DE" sz="2000" dirty="0">
                <a:latin typeface="Arial" panose="020B0604020202020204" pitchFamily="34" charset="0"/>
                <a:cs typeface="Arial" panose="020B0604020202020204" pitchFamily="34" charset="0"/>
              </a:rPr>
              <a:t>gibt </a:t>
            </a:r>
          </a:p>
        </p:txBody>
      </p:sp>
      <p:sp>
        <p:nvSpPr>
          <p:cNvPr id="3" name="Foliennummernplatzhalter 2"/>
          <p:cNvSpPr>
            <a:spLocks noGrp="1"/>
          </p:cNvSpPr>
          <p:nvPr>
            <p:ph type="sldNum" sz="quarter" idx="12"/>
          </p:nvPr>
        </p:nvSpPr>
        <p:spPr/>
        <p:txBody>
          <a:bodyPr/>
          <a:lstStyle/>
          <a:p>
            <a:fld id="{01E63224-674E-4E56-B763-2DB552EB8168}" type="slidenum">
              <a:rPr lang="de-DE" smtClean="0"/>
              <a:t>28</a:t>
            </a:fld>
            <a:endParaRPr lang="de-DE"/>
          </a:p>
        </p:txBody>
      </p:sp>
      <p:sp>
        <p:nvSpPr>
          <p:cNvPr id="9" name="Rechteck 8"/>
          <p:cNvSpPr/>
          <p:nvPr/>
        </p:nvSpPr>
        <p:spPr>
          <a:xfrm>
            <a:off x="954157" y="5868063"/>
            <a:ext cx="2075290" cy="31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283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C3443-47B1-405E-B624-FEF60187E896}"/>
              </a:ext>
            </a:extLst>
          </p:cNvPr>
          <p:cNvSpPr>
            <a:spLocks noGrp="1"/>
          </p:cNvSpPr>
          <p:nvPr>
            <p:ph type="title"/>
          </p:nvPr>
        </p:nvSpPr>
        <p:spPr>
          <a:xfrm>
            <a:off x="4851195" y="345346"/>
            <a:ext cx="4093828" cy="1325563"/>
          </a:xfrm>
        </p:spPr>
        <p:txBody>
          <a:bodyPr>
            <a:normAutofit/>
          </a:bodyPr>
          <a:lstStyle/>
          <a:p>
            <a:pPr algn="ctr"/>
            <a:r>
              <a:rPr lang="de-DE" sz="2800" dirty="0">
                <a:solidFill>
                  <a:srgbClr val="FF0000"/>
                </a:solidFill>
                <a:latin typeface="Arial" panose="020B0604020202020204" pitchFamily="34" charset="0"/>
                <a:cs typeface="Arial" panose="020B0604020202020204" pitchFamily="34" charset="0"/>
              </a:rPr>
              <a:t>Bescheinigung –</a:t>
            </a:r>
            <a:br>
              <a:rPr lang="de-DE" sz="2800" dirty="0">
                <a:solidFill>
                  <a:srgbClr val="FF0000"/>
                </a:solidFill>
                <a:latin typeface="Arial" panose="020B0604020202020204" pitchFamily="34" charset="0"/>
                <a:cs typeface="Arial" panose="020B0604020202020204" pitchFamily="34" charset="0"/>
              </a:rPr>
            </a:br>
            <a:r>
              <a:rPr lang="de-DE" sz="2800" dirty="0">
                <a:solidFill>
                  <a:srgbClr val="FF0000"/>
                </a:solidFill>
                <a:latin typeface="Arial" panose="020B0604020202020204" pitchFamily="34" charset="0"/>
                <a:cs typeface="Arial" panose="020B0604020202020204" pitchFamily="34" charset="0"/>
              </a:rPr>
              <a:t>International </a:t>
            </a:r>
            <a:r>
              <a:rPr lang="de-DE" sz="2800" dirty="0" err="1">
                <a:solidFill>
                  <a:srgbClr val="FF0000"/>
                </a:solidFill>
                <a:latin typeface="Arial" panose="020B0604020202020204" pitchFamily="34" charset="0"/>
                <a:cs typeface="Arial" panose="020B0604020202020204" pitchFamily="34" charset="0"/>
              </a:rPr>
              <a:t>Certificate</a:t>
            </a:r>
            <a:endParaRPr lang="de-DE" sz="2800" dirty="0">
              <a:solidFill>
                <a:srgbClr val="FF0000"/>
              </a:solidFill>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29</a:t>
            </a:fld>
            <a:endParaRPr lang="de-DE"/>
          </a:p>
        </p:txBody>
      </p:sp>
      <p:graphicFrame>
        <p:nvGraphicFramePr>
          <p:cNvPr id="7" name="Objekt 6">
            <a:extLst>
              <a:ext uri="{FF2B5EF4-FFF2-40B4-BE49-F238E27FC236}">
                <a16:creationId xmlns:a16="http://schemas.microsoft.com/office/drawing/2014/main" id="{8405F876-30F8-4A36-89BB-0779F971C264}"/>
              </a:ext>
            </a:extLst>
          </p:cNvPr>
          <p:cNvGraphicFramePr>
            <a:graphicFrameLocks noChangeAspect="1"/>
          </p:cNvGraphicFramePr>
          <p:nvPr>
            <p:extLst>
              <p:ext uri="{D42A27DB-BD31-4B8C-83A1-F6EECF244321}">
                <p14:modId xmlns:p14="http://schemas.microsoft.com/office/powerpoint/2010/main" val="1422019751"/>
              </p:ext>
            </p:extLst>
          </p:nvPr>
        </p:nvGraphicFramePr>
        <p:xfrm>
          <a:off x="2190719" y="1912865"/>
          <a:ext cx="3047200" cy="4318976"/>
        </p:xfrm>
        <a:graphic>
          <a:graphicData uri="http://schemas.openxmlformats.org/presentationml/2006/ole">
            <mc:AlternateContent xmlns:mc="http://schemas.openxmlformats.org/markup-compatibility/2006">
              <mc:Choice xmlns:v="urn:schemas-microsoft-com:vml" Requires="v">
                <p:oleObj spid="_x0000_s1106" name="Document" r:id="rId3" imgW="6747880" imgH="9566033" progId="Word.Document.12">
                  <p:embed/>
                </p:oleObj>
              </mc:Choice>
              <mc:Fallback>
                <p:oleObj name="Document" r:id="rId3" imgW="6747880" imgH="9566033" progId="Word.Document.12">
                  <p:embed/>
                  <p:pic>
                    <p:nvPicPr>
                      <p:cNvPr id="0" name=""/>
                      <p:cNvPicPr/>
                      <p:nvPr/>
                    </p:nvPicPr>
                    <p:blipFill>
                      <a:blip r:embed="rId4"/>
                      <a:stretch>
                        <a:fillRect/>
                      </a:stretch>
                    </p:blipFill>
                    <p:spPr>
                      <a:xfrm>
                        <a:off x="2190719" y="1912865"/>
                        <a:ext cx="3047200" cy="4318976"/>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7B0DE7A6-98AD-466B-B625-40296B3D93E1}"/>
              </a:ext>
            </a:extLst>
          </p:cNvPr>
          <p:cNvGraphicFramePr>
            <a:graphicFrameLocks noChangeAspect="1"/>
          </p:cNvGraphicFramePr>
          <p:nvPr>
            <p:extLst>
              <p:ext uri="{D42A27DB-BD31-4B8C-83A1-F6EECF244321}">
                <p14:modId xmlns:p14="http://schemas.microsoft.com/office/powerpoint/2010/main" val="3034291378"/>
              </p:ext>
            </p:extLst>
          </p:nvPr>
        </p:nvGraphicFramePr>
        <p:xfrm>
          <a:off x="7491165" y="938212"/>
          <a:ext cx="3460750" cy="5418138"/>
        </p:xfrm>
        <a:graphic>
          <a:graphicData uri="http://schemas.openxmlformats.org/presentationml/2006/ole">
            <mc:AlternateContent xmlns:mc="http://schemas.openxmlformats.org/markup-compatibility/2006">
              <mc:Choice xmlns:v="urn:schemas-microsoft-com:vml" Requires="v">
                <p:oleObj spid="_x0000_s1107" name="Document" r:id="rId5" imgW="5027691" imgH="7870613" progId="Word.Document.12">
                  <p:embed/>
                </p:oleObj>
              </mc:Choice>
              <mc:Fallback>
                <p:oleObj name="Document" r:id="rId5" imgW="5027691" imgH="7870613" progId="Word.Document.12">
                  <p:embed/>
                  <p:pic>
                    <p:nvPicPr>
                      <p:cNvPr id="0" name=""/>
                      <p:cNvPicPr/>
                      <p:nvPr/>
                    </p:nvPicPr>
                    <p:blipFill>
                      <a:blip r:embed="rId6"/>
                      <a:stretch>
                        <a:fillRect/>
                      </a:stretch>
                    </p:blipFill>
                    <p:spPr>
                      <a:xfrm>
                        <a:off x="7491165" y="938212"/>
                        <a:ext cx="3460750" cy="5418138"/>
                      </a:xfrm>
                      <a:prstGeom prst="rect">
                        <a:avLst/>
                      </a:prstGeom>
                    </p:spPr>
                  </p:pic>
                </p:oleObj>
              </mc:Fallback>
            </mc:AlternateContent>
          </a:graphicData>
        </a:graphic>
      </p:graphicFrame>
    </p:spTree>
    <p:extLst>
      <p:ext uri="{BB962C8B-B14F-4D97-AF65-F5344CB8AC3E}">
        <p14:creationId xmlns:p14="http://schemas.microsoft.com/office/powerpoint/2010/main" val="239605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E56C-E897-4D03-980E-56DB4A0BE473}"/>
              </a:ext>
            </a:extLst>
          </p:cNvPr>
          <p:cNvSpPr>
            <a:spLocks noGrp="1"/>
          </p:cNvSpPr>
          <p:nvPr>
            <p:ph type="title"/>
          </p:nvPr>
        </p:nvSpPr>
        <p:spPr>
          <a:xfrm>
            <a:off x="4038600" y="591343"/>
            <a:ext cx="7410449" cy="1657213"/>
          </a:xfrm>
        </p:spPr>
        <p:txBody>
          <a:bodyPr>
            <a:normAutofit/>
          </a:bodyPr>
          <a:lstStyle/>
          <a:p>
            <a:pPr algn="ctr"/>
            <a:r>
              <a:rPr lang="de-DE" sz="2800" b="1" dirty="0">
                <a:solidFill>
                  <a:srgbClr val="FF0000"/>
                </a:solidFill>
                <a:latin typeface="Arial" panose="020B0604020202020204" pitchFamily="34" charset="0"/>
                <a:cs typeface="Arial" panose="020B0604020202020204" pitchFamily="34" charset="0"/>
              </a:rPr>
              <a:t>Warum verlaufen Infektionen bei einigen Menschen schwer, </a:t>
            </a:r>
            <a:br>
              <a:rPr lang="de-DE" sz="2800" b="1" dirty="0">
                <a:solidFill>
                  <a:srgbClr val="FF0000"/>
                </a:solidFill>
                <a:latin typeface="Arial" panose="020B0604020202020204" pitchFamily="34" charset="0"/>
                <a:cs typeface="Arial" panose="020B0604020202020204" pitchFamily="34" charset="0"/>
              </a:rPr>
            </a:br>
            <a:r>
              <a:rPr lang="de-DE" sz="2800" b="1" dirty="0">
                <a:solidFill>
                  <a:srgbClr val="FF0000"/>
                </a:solidFill>
                <a:latin typeface="Arial" panose="020B0604020202020204" pitchFamily="34" charset="0"/>
                <a:cs typeface="Arial" panose="020B0604020202020204" pitchFamily="34" charset="0"/>
              </a:rPr>
              <a:t>während andere kaum Symptome zeigen?</a:t>
            </a:r>
            <a:r>
              <a:rPr lang="de-DE" sz="2800" b="1" dirty="0">
                <a:latin typeface="Arial" panose="020B0604020202020204" pitchFamily="34" charset="0"/>
                <a:cs typeface="Arial" panose="020B0604020202020204" pitchFamily="34" charset="0"/>
              </a:rPr>
              <a:t> </a:t>
            </a:r>
          </a:p>
        </p:txBody>
      </p:sp>
      <p:sp>
        <p:nvSpPr>
          <p:cNvPr id="3" name="Inhaltsplatzhalter 2">
            <a:extLst>
              <a:ext uri="{FF2B5EF4-FFF2-40B4-BE49-F238E27FC236}">
                <a16:creationId xmlns:a16="http://schemas.microsoft.com/office/drawing/2014/main" id="{41A11684-59D5-41E9-A2F2-CF29A90A59BF}"/>
              </a:ext>
            </a:extLst>
          </p:cNvPr>
          <p:cNvSpPr>
            <a:spLocks noGrp="1"/>
          </p:cNvSpPr>
          <p:nvPr>
            <p:ph idx="1"/>
          </p:nvPr>
        </p:nvSpPr>
        <p:spPr>
          <a:xfrm>
            <a:off x="838200" y="2338250"/>
            <a:ext cx="10814108" cy="3838713"/>
          </a:xfrm>
        </p:spPr>
        <p:txBody>
          <a:bodyPr>
            <a:normAutofit fontScale="92500"/>
          </a:bodyPr>
          <a:lstStyle/>
          <a:p>
            <a:r>
              <a:rPr lang="de-DE" sz="2400" dirty="0">
                <a:latin typeface="Arial" panose="020B0604020202020204" pitchFamily="34" charset="0"/>
                <a:cs typeface="Arial" panose="020B0604020202020204" pitchFamily="34" charset="0"/>
              </a:rPr>
              <a:t>Die </a:t>
            </a:r>
            <a:r>
              <a:rPr lang="de-DE" sz="2400" u="sng" dirty="0">
                <a:latin typeface="Arial" panose="020B0604020202020204" pitchFamily="34" charset="0"/>
                <a:cs typeface="Arial" panose="020B0604020202020204" pitchFamily="34" charset="0"/>
              </a:rPr>
              <a:t>Viruslast ist am Tag 5 der Erkrankung am höchsten</a:t>
            </a:r>
            <a:r>
              <a:rPr lang="de-DE" sz="2400" dirty="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Das Virus wird schon </a:t>
            </a:r>
            <a:r>
              <a:rPr lang="de-DE" sz="2400" u="sng" dirty="0">
                <a:latin typeface="Arial" panose="020B0604020202020204" pitchFamily="34" charset="0"/>
                <a:cs typeface="Arial" panose="020B0604020202020204" pitchFamily="34" charset="0"/>
              </a:rPr>
              <a:t>vor Symptombeginn </a:t>
            </a:r>
            <a:r>
              <a:rPr lang="de-DE" sz="2400" dirty="0">
                <a:latin typeface="Arial" panose="020B0604020202020204" pitchFamily="34" charset="0"/>
                <a:cs typeface="Arial" panose="020B0604020202020204" pitchFamily="34" charset="0"/>
              </a:rPr>
              <a:t>übertragen</a:t>
            </a:r>
          </a:p>
          <a:p>
            <a:r>
              <a:rPr lang="de-DE" sz="2400" dirty="0">
                <a:latin typeface="Arial" panose="020B0604020202020204" pitchFamily="34" charset="0"/>
                <a:cs typeface="Arial" panose="020B0604020202020204" pitchFamily="34" charset="0"/>
              </a:rPr>
              <a:t>Besondere Gefährdung: Höheres Lebensalter und Vorerkrankungen</a:t>
            </a:r>
          </a:p>
          <a:p>
            <a:r>
              <a:rPr lang="de-DE" sz="2400" dirty="0">
                <a:latin typeface="Arial" panose="020B0604020202020204" pitchFamily="34" charset="0"/>
                <a:cs typeface="Arial" panose="020B0604020202020204" pitchFamily="34" charset="0"/>
              </a:rPr>
              <a:t>Expositionen: je enger, je mehr die Menschen zusammen sind - je lauter gesungen oder gar gegrölt wird, je weniger die Abstandsregeln  eingehalten werden.  </a:t>
            </a:r>
          </a:p>
          <a:p>
            <a:r>
              <a:rPr lang="de-DE" sz="2400" dirty="0">
                <a:latin typeface="Arial" panose="020B0604020202020204" pitchFamily="34" charset="0"/>
                <a:cs typeface="Arial" panose="020B0604020202020204" pitchFamily="34" charset="0"/>
              </a:rPr>
              <a:t>Besonders gefährlich: Ein Teil der Patienten weist  asymptomatische Verläufe auf, registriert aber nicht, dass er erkrankt ist. </a:t>
            </a:r>
          </a:p>
          <a:p>
            <a:r>
              <a:rPr lang="de-DE" sz="2400" dirty="0">
                <a:latin typeface="Arial" panose="020B0604020202020204" pitchFamily="34" charset="0"/>
                <a:cs typeface="Arial" panose="020B0604020202020204" pitchFamily="34" charset="0"/>
              </a:rPr>
              <a:t>Folgen: 0,4 % Letalität bei den 20jährigen versus 14 % Letalität bei  den 80jährigen</a:t>
            </a:r>
          </a:p>
          <a:p>
            <a:r>
              <a:rPr lang="de-DE" sz="2400" dirty="0">
                <a:latin typeface="Arial" panose="020B0604020202020204" pitchFamily="34" charset="0"/>
                <a:cs typeface="Arial" panose="020B0604020202020204" pitchFamily="34" charset="0"/>
              </a:rPr>
              <a:t>Beste </a:t>
            </a:r>
            <a:r>
              <a:rPr lang="de-DE" sz="2400" b="1" dirty="0">
                <a:latin typeface="Arial" panose="020B0604020202020204" pitchFamily="34" charset="0"/>
                <a:cs typeface="Arial" panose="020B0604020202020204" pitchFamily="34" charset="0"/>
              </a:rPr>
              <a:t>Prophylaxe</a:t>
            </a:r>
            <a:r>
              <a:rPr lang="de-DE" sz="2400" dirty="0">
                <a:latin typeface="Arial" panose="020B0604020202020204" pitchFamily="34" charset="0"/>
                <a:cs typeface="Arial" panose="020B0604020202020204" pitchFamily="34" charset="0"/>
              </a:rPr>
              <a:t> – trotz impfen - auch zukünftig: die </a:t>
            </a:r>
            <a:r>
              <a:rPr lang="de-DE" sz="2400" dirty="0">
                <a:solidFill>
                  <a:srgbClr val="FF0000"/>
                </a:solidFill>
                <a:latin typeface="Arial" panose="020B0604020202020204" pitchFamily="34" charset="0"/>
                <a:cs typeface="Arial" panose="020B0604020202020204" pitchFamily="34" charset="0"/>
              </a:rPr>
              <a:t>A-H-A-L Regeln</a:t>
            </a:r>
          </a:p>
          <a:p>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3</a:t>
            </a:fld>
            <a:endParaRPr lang="de-DE"/>
          </a:p>
        </p:txBody>
      </p:sp>
    </p:spTree>
    <p:extLst>
      <p:ext uri="{BB962C8B-B14F-4D97-AF65-F5344CB8AC3E}">
        <p14:creationId xmlns:p14="http://schemas.microsoft.com/office/powerpoint/2010/main" val="22457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F9F93A-9845-4AC2-A556-2D9916F88A96}"/>
              </a:ext>
            </a:extLst>
          </p:cNvPr>
          <p:cNvSpPr>
            <a:spLocks noGrp="1"/>
          </p:cNvSpPr>
          <p:nvPr>
            <p:ph idx="1"/>
          </p:nvPr>
        </p:nvSpPr>
        <p:spPr/>
        <p:txBody>
          <a:bodyPr/>
          <a:lstStyle/>
          <a:p>
            <a:endParaRPr lang="de-DE" dirty="0"/>
          </a:p>
          <a:p>
            <a:endParaRPr lang="de-DE" dirty="0"/>
          </a:p>
          <a:p>
            <a:endParaRPr lang="de-DE" dirty="0"/>
          </a:p>
          <a:p>
            <a:pPr marL="0" indent="0" algn="ctr">
              <a:buNone/>
            </a:pPr>
            <a:r>
              <a:rPr lang="de-DE" sz="4000" dirty="0">
                <a:latin typeface="Arial" panose="020B0604020202020204" pitchFamily="34" charset="0"/>
                <a:cs typeface="Arial" panose="020B0604020202020204" pitchFamily="34" charset="0"/>
              </a:rPr>
              <a:t>Vielen Dank</a:t>
            </a: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2" name="Foliennummernplatzhalter 1"/>
          <p:cNvSpPr>
            <a:spLocks noGrp="1"/>
          </p:cNvSpPr>
          <p:nvPr>
            <p:ph type="sldNum" sz="quarter" idx="12"/>
          </p:nvPr>
        </p:nvSpPr>
        <p:spPr/>
        <p:txBody>
          <a:bodyPr/>
          <a:lstStyle/>
          <a:p>
            <a:fld id="{01E63224-674E-4E56-B763-2DB552EB8168}" type="slidenum">
              <a:rPr lang="de-DE" smtClean="0"/>
              <a:t>30</a:t>
            </a:fld>
            <a:endParaRPr lang="de-DE"/>
          </a:p>
        </p:txBody>
      </p:sp>
    </p:spTree>
    <p:extLst>
      <p:ext uri="{BB962C8B-B14F-4D97-AF65-F5344CB8AC3E}">
        <p14:creationId xmlns:p14="http://schemas.microsoft.com/office/powerpoint/2010/main" val="30212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774B1B-F1E8-47CA-88C3-B609D8EE7697}"/>
              </a:ext>
            </a:extLst>
          </p:cNvPr>
          <p:cNvSpPr>
            <a:spLocks noGrp="1"/>
          </p:cNvSpPr>
          <p:nvPr>
            <p:ph idx="1"/>
          </p:nvPr>
        </p:nvSpPr>
        <p:spPr/>
        <p:txBody>
          <a:bodyPr/>
          <a:lstStyle/>
          <a:p>
            <a:endParaRPr lang="de-DE" u="sng" dirty="0">
              <a:hlinkClick r:id="rId2"/>
            </a:endParaRPr>
          </a:p>
          <a:p>
            <a:endParaRPr lang="de-DE" u="sng" dirty="0">
              <a:hlinkClick r:id="rId2"/>
            </a:endParaRPr>
          </a:p>
          <a:p>
            <a:pPr marL="0" indent="0" algn="ctr">
              <a:buNone/>
            </a:pPr>
            <a:r>
              <a:rPr lang="de-DE" u="sng" dirty="0">
                <a:hlinkClick r:id="rId2"/>
              </a:rPr>
              <a:t>(286) Ein didaktisches Lehrvideo der Universitätsmedizin Essen zum Nasen-Rachen-Abstrich. – YouTube</a:t>
            </a:r>
            <a:endParaRPr lang="de-DE" u="sng" dirty="0"/>
          </a:p>
          <a:p>
            <a:pPr marL="0" indent="0" algn="ctr">
              <a:buNone/>
            </a:pPr>
            <a:endParaRPr lang="de-DE" u="sng" dirty="0"/>
          </a:p>
          <a:p>
            <a:pPr marL="0" indent="0" algn="ctr">
              <a:buNone/>
            </a:pPr>
            <a:r>
              <a:rPr lang="de-DE" dirty="0">
                <a:hlinkClick r:id="rId2"/>
              </a:rPr>
              <a:t>https://www.youtube.com/watch?v=xwLEoxdbZ8c</a:t>
            </a:r>
            <a:endParaRPr lang="de-DE" dirty="0"/>
          </a:p>
          <a:p>
            <a:pPr marL="0" indent="0" algn="ctr">
              <a:buNone/>
            </a:pPr>
            <a:endParaRPr lang="de-DE" dirty="0"/>
          </a:p>
          <a:p>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2" name="Foliennummernplatzhalter 1"/>
          <p:cNvSpPr>
            <a:spLocks noGrp="1"/>
          </p:cNvSpPr>
          <p:nvPr>
            <p:ph type="sldNum" sz="quarter" idx="12"/>
          </p:nvPr>
        </p:nvSpPr>
        <p:spPr/>
        <p:txBody>
          <a:bodyPr/>
          <a:lstStyle/>
          <a:p>
            <a:fld id="{01E63224-674E-4E56-B763-2DB552EB8168}" type="slidenum">
              <a:rPr lang="de-DE" smtClean="0"/>
              <a:t>31</a:t>
            </a:fld>
            <a:endParaRPr lang="de-DE"/>
          </a:p>
        </p:txBody>
      </p:sp>
    </p:spTree>
    <p:extLst>
      <p:ext uri="{BB962C8B-B14F-4D97-AF65-F5344CB8AC3E}">
        <p14:creationId xmlns:p14="http://schemas.microsoft.com/office/powerpoint/2010/main" val="270995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47471-08FD-4488-B64C-B16B284822D4}"/>
              </a:ext>
            </a:extLst>
          </p:cNvPr>
          <p:cNvSpPr>
            <a:spLocks noGrp="1"/>
          </p:cNvSpPr>
          <p:nvPr>
            <p:ph type="title"/>
          </p:nvPr>
        </p:nvSpPr>
        <p:spPr>
          <a:xfrm>
            <a:off x="1828799" y="384175"/>
            <a:ext cx="9686925" cy="1325563"/>
          </a:xfrm>
        </p:spPr>
        <p:txBody>
          <a:bodyPr/>
          <a:lstStyle/>
          <a:p>
            <a:pPr algn="ctr"/>
            <a:r>
              <a:rPr lang="de-DE" b="1" dirty="0">
                <a:solidFill>
                  <a:srgbClr val="FF0000"/>
                </a:solidFill>
                <a:latin typeface="Arial" panose="020B0604020202020204" pitchFamily="34" charset="0"/>
                <a:cs typeface="Arial" panose="020B0604020202020204" pitchFamily="34" charset="0"/>
              </a:rPr>
              <a:t>Testgrundlagen</a:t>
            </a:r>
          </a:p>
        </p:txBody>
      </p:sp>
      <p:sp>
        <p:nvSpPr>
          <p:cNvPr id="3" name="Inhaltsplatzhalter 2">
            <a:extLst>
              <a:ext uri="{FF2B5EF4-FFF2-40B4-BE49-F238E27FC236}">
                <a16:creationId xmlns:a16="http://schemas.microsoft.com/office/drawing/2014/main" id="{7512F021-AC24-4924-A816-F5A325CE8AA5}"/>
              </a:ext>
            </a:extLst>
          </p:cNvPr>
          <p:cNvSpPr>
            <a:spLocks noGrp="1"/>
          </p:cNvSpPr>
          <p:nvPr>
            <p:ph idx="1"/>
          </p:nvPr>
        </p:nvSpPr>
        <p:spPr>
          <a:xfrm>
            <a:off x="838199" y="1384183"/>
            <a:ext cx="11040611" cy="4792780"/>
          </a:xfrm>
        </p:spPr>
        <p:txBody>
          <a:bodyPr>
            <a:normAutofit fontScale="92500"/>
          </a:bodyPr>
          <a:lstStyle/>
          <a:p>
            <a:pPr marL="0" indent="0">
              <a:buNone/>
            </a:pPr>
            <a:endParaRPr lang="de-DE" dirty="0"/>
          </a:p>
          <a:p>
            <a:r>
              <a:rPr lang="de-DE" dirty="0">
                <a:latin typeface="Arial" panose="020B0604020202020204" pitchFamily="34" charset="0"/>
                <a:cs typeface="Arial" panose="020B0604020202020204" pitchFamily="34" charset="0"/>
              </a:rPr>
              <a:t>Der </a:t>
            </a:r>
            <a:r>
              <a:rPr lang="de-DE" b="1" dirty="0" err="1">
                <a:latin typeface="Arial" panose="020B0604020202020204" pitchFamily="34" charset="0"/>
                <a:cs typeface="Arial" panose="020B0604020202020204" pitchFamily="34" charset="0"/>
              </a:rPr>
              <a:t>mRNA</a:t>
            </a:r>
            <a:r>
              <a:rPr lang="de-DE" b="1" dirty="0">
                <a:latin typeface="Arial" panose="020B0604020202020204" pitchFamily="34" charset="0"/>
                <a:cs typeface="Arial" panose="020B0604020202020204" pitchFamily="34" charset="0"/>
              </a:rPr>
              <a:t> (</a:t>
            </a:r>
            <a:r>
              <a:rPr lang="de-DE" b="1" u="sng" dirty="0">
                <a:latin typeface="Arial" panose="020B0604020202020204" pitchFamily="34" charset="0"/>
                <a:cs typeface="Arial" panose="020B0604020202020204" pitchFamily="34" charset="0"/>
              </a:rPr>
              <a:t>Antigen-)Test</a:t>
            </a:r>
            <a:r>
              <a:rPr lang="de-DE" b="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ist </a:t>
            </a:r>
            <a:r>
              <a:rPr lang="de-DE" u="sng" dirty="0">
                <a:latin typeface="Arial" panose="020B0604020202020204" pitchFamily="34" charset="0"/>
                <a:cs typeface="Arial" panose="020B0604020202020204" pitchFamily="34" charset="0"/>
              </a:rPr>
              <a:t>ca. ab dem dritten Tag nach einer Infektion mit Coronaviren positiv</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Bis sich </a:t>
            </a:r>
            <a:r>
              <a:rPr lang="de-DE" dirty="0">
                <a:latin typeface="Arial" panose="020B0604020202020204" pitchFamily="34" charset="0"/>
                <a:cs typeface="Arial" panose="020B0604020202020204" pitchFamily="34" charset="0"/>
                <a:hlinkClick r:id="rId2"/>
              </a:rPr>
              <a:t>erste Symptome</a:t>
            </a:r>
            <a:r>
              <a:rPr lang="de-DE" dirty="0">
                <a:latin typeface="Arial" panose="020B0604020202020204" pitchFamily="34" charset="0"/>
                <a:cs typeface="Arial" panose="020B0604020202020204" pitchFamily="34" charset="0"/>
              </a:rPr>
              <a:t> zeigen, </a:t>
            </a:r>
            <a:r>
              <a:rPr lang="de-DE" u="sng" dirty="0">
                <a:latin typeface="Arial" panose="020B0604020202020204" pitchFamily="34" charset="0"/>
                <a:cs typeface="Arial" panose="020B0604020202020204" pitchFamily="34" charset="0"/>
              </a:rPr>
              <a:t>vergehen  im Schnitt aber drei bis sechs Tage</a:t>
            </a:r>
            <a:r>
              <a:rPr lang="de-DE" dirty="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Der </a:t>
            </a:r>
            <a:r>
              <a:rPr lang="de-DE" b="1" u="sng" dirty="0">
                <a:latin typeface="Arial" panose="020B0604020202020204" pitchFamily="34" charset="0"/>
                <a:cs typeface="Arial" panose="020B0604020202020204" pitchFamily="34" charset="0"/>
              </a:rPr>
              <a:t>PCR-Test</a:t>
            </a:r>
            <a:r>
              <a:rPr lang="de-DE" dirty="0">
                <a:latin typeface="Arial" panose="020B0604020202020204" pitchFamily="34" charset="0"/>
                <a:cs typeface="Arial" panose="020B0604020202020204" pitchFamily="34" charset="0"/>
              </a:rPr>
              <a:t> ist empfindlicher – er zeigt schon früher an und kann noch positiv sein, wenn die Gefahr nicht mehr besteht (Virenfragmente)</a:t>
            </a:r>
          </a:p>
          <a:p>
            <a:r>
              <a:rPr lang="de-DE" dirty="0">
                <a:latin typeface="Arial" panose="020B0604020202020204" pitchFamily="34" charset="0"/>
                <a:cs typeface="Arial" panose="020B0604020202020204" pitchFamily="34" charset="0"/>
              </a:rPr>
              <a:t>Positive Antigen-Tests müssen mit PCR-Tests gesichert werden</a:t>
            </a:r>
          </a:p>
          <a:p>
            <a:r>
              <a:rPr lang="de-DE" dirty="0">
                <a:latin typeface="Arial" panose="020B0604020202020204" pitchFamily="34" charset="0"/>
                <a:cs typeface="Arial" panose="020B0604020202020204" pitchFamily="34" charset="0"/>
              </a:rPr>
              <a:t>Problem bestehen für beide Tests, wenn die Abnahmetechnik mangelhaft ist </a:t>
            </a: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4</a:t>
            </a:fld>
            <a:endParaRPr lang="de-DE"/>
          </a:p>
        </p:txBody>
      </p:sp>
    </p:spTree>
    <p:extLst>
      <p:ext uri="{BB962C8B-B14F-4D97-AF65-F5344CB8AC3E}">
        <p14:creationId xmlns:p14="http://schemas.microsoft.com/office/powerpoint/2010/main" val="68684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01850-DB14-4CDE-96F6-1A723192303A}"/>
              </a:ext>
            </a:extLst>
          </p:cNvPr>
          <p:cNvSpPr>
            <a:spLocks noGrp="1"/>
          </p:cNvSpPr>
          <p:nvPr>
            <p:ph type="title"/>
          </p:nvPr>
        </p:nvSpPr>
        <p:spPr>
          <a:xfrm>
            <a:off x="4379008" y="365126"/>
            <a:ext cx="6974792" cy="708666"/>
          </a:xfrm>
        </p:spPr>
        <p:txBody>
          <a:bodyPr>
            <a:normAutofit fontScale="90000"/>
          </a:bodyPr>
          <a:lstStyle/>
          <a:p>
            <a:pPr algn="ctr"/>
            <a:r>
              <a:rPr lang="de-DE" b="1" dirty="0">
                <a:solidFill>
                  <a:srgbClr val="FF0000"/>
                </a:solidFill>
                <a:latin typeface="Arial" panose="020B0604020202020204" pitchFamily="34" charset="0"/>
                <a:cs typeface="Arial" panose="020B0604020202020204" pitchFamily="34" charset="0"/>
              </a:rPr>
              <a:t>Nachweisgrenzen </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PCR  –  Antigen - Tests</a:t>
            </a:r>
          </a:p>
        </p:txBody>
      </p:sp>
      <p:pic>
        <p:nvPicPr>
          <p:cNvPr id="4" name="Inhaltsplatzhalter 3">
            <a:extLst>
              <a:ext uri="{FF2B5EF4-FFF2-40B4-BE49-F238E27FC236}">
                <a16:creationId xmlns:a16="http://schemas.microsoft.com/office/drawing/2014/main" id="{8A10B220-ABC4-418D-B9F8-9D56967E991E}"/>
              </a:ext>
            </a:extLst>
          </p:cNvPr>
          <p:cNvPicPr>
            <a:picLocks noGrp="1" noChangeAspect="1"/>
          </p:cNvPicPr>
          <p:nvPr>
            <p:ph idx="1"/>
          </p:nvPr>
        </p:nvPicPr>
        <p:blipFill rotWithShape="1">
          <a:blip r:embed="rId2"/>
          <a:srcRect l="993" t="9102" r="3780"/>
          <a:stretch/>
        </p:blipFill>
        <p:spPr>
          <a:xfrm>
            <a:off x="3339619" y="1363757"/>
            <a:ext cx="7205522" cy="4992593"/>
          </a:xfrm>
          <a:prstGeom prst="rect">
            <a:avLst/>
          </a:prstGeom>
        </p:spPr>
      </p:pic>
      <p:sp>
        <p:nvSpPr>
          <p:cNvPr id="5" name="Textfeld 4">
            <a:extLst>
              <a:ext uri="{FF2B5EF4-FFF2-40B4-BE49-F238E27FC236}">
                <a16:creationId xmlns:a16="http://schemas.microsoft.com/office/drawing/2014/main" id="{CC21CA4C-4ED3-4BAE-B51E-69638AD034C8}"/>
              </a:ext>
            </a:extLst>
          </p:cNvPr>
          <p:cNvSpPr txBox="1"/>
          <p:nvPr/>
        </p:nvSpPr>
        <p:spPr>
          <a:xfrm>
            <a:off x="7474590" y="3129093"/>
            <a:ext cx="2762471" cy="2308324"/>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r>
              <a:rPr lang="de-DE" dirty="0"/>
              <a:t>               </a:t>
            </a:r>
            <a:r>
              <a:rPr lang="de-DE" dirty="0" err="1"/>
              <a:t>mRNA</a:t>
            </a:r>
            <a:r>
              <a:rPr lang="de-DE" dirty="0"/>
              <a:t>-Test </a:t>
            </a:r>
          </a:p>
        </p:txBody>
      </p:sp>
      <p:cxnSp>
        <p:nvCxnSpPr>
          <p:cNvPr id="6" name="Gerade Verbindung mit Pfeil 5">
            <a:extLst>
              <a:ext uri="{FF2B5EF4-FFF2-40B4-BE49-F238E27FC236}">
                <a16:creationId xmlns:a16="http://schemas.microsoft.com/office/drawing/2014/main" id="{0FA29EC4-AD6D-4BA8-8ECD-9C7BD8928BD9}"/>
              </a:ext>
            </a:extLst>
          </p:cNvPr>
          <p:cNvCxnSpPr>
            <a:cxnSpLocks/>
          </p:cNvCxnSpPr>
          <p:nvPr/>
        </p:nvCxnSpPr>
        <p:spPr>
          <a:xfrm flipH="1">
            <a:off x="6781696" y="5286122"/>
            <a:ext cx="1538682" cy="302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Fußzeilenplatzhalter 2"/>
          <p:cNvSpPr>
            <a:spLocks noGrp="1"/>
          </p:cNvSpPr>
          <p:nvPr>
            <p:ph type="ftr" sz="quarter" idx="11"/>
          </p:nvPr>
        </p:nvSpPr>
        <p:spPr/>
        <p:txBody>
          <a:bodyPr/>
          <a:lstStyle/>
          <a:p>
            <a:r>
              <a:rPr lang="de-DE"/>
              <a:t>DRK Kreisverband Pforzheim - Enzkreis e. V.</a:t>
            </a:r>
          </a:p>
        </p:txBody>
      </p:sp>
      <p:sp>
        <p:nvSpPr>
          <p:cNvPr id="7" name="Foliennummernplatzhalter 6"/>
          <p:cNvSpPr>
            <a:spLocks noGrp="1"/>
          </p:cNvSpPr>
          <p:nvPr>
            <p:ph type="sldNum" sz="quarter" idx="12"/>
          </p:nvPr>
        </p:nvSpPr>
        <p:spPr/>
        <p:txBody>
          <a:bodyPr/>
          <a:lstStyle/>
          <a:p>
            <a:fld id="{01E63224-674E-4E56-B763-2DB552EB8168}" type="slidenum">
              <a:rPr lang="de-DE" smtClean="0"/>
              <a:t>5</a:t>
            </a:fld>
            <a:endParaRPr lang="de-DE"/>
          </a:p>
        </p:txBody>
      </p:sp>
    </p:spTree>
    <p:extLst>
      <p:ext uri="{BB962C8B-B14F-4D97-AF65-F5344CB8AC3E}">
        <p14:creationId xmlns:p14="http://schemas.microsoft.com/office/powerpoint/2010/main" val="228407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CC71F-B87C-4439-B126-8D0128CE0934}"/>
              </a:ext>
            </a:extLst>
          </p:cNvPr>
          <p:cNvSpPr>
            <a:spLocks noGrp="1"/>
          </p:cNvSpPr>
          <p:nvPr>
            <p:ph type="title"/>
          </p:nvPr>
        </p:nvSpPr>
        <p:spPr>
          <a:xfrm>
            <a:off x="3959604" y="365125"/>
            <a:ext cx="7394196" cy="1325563"/>
          </a:xfrm>
        </p:spPr>
        <p:txBody>
          <a:bodyPr/>
          <a:lstStyle/>
          <a:p>
            <a:pPr algn="ctr"/>
            <a:r>
              <a:rPr lang="de-DE" dirty="0"/>
              <a:t> </a:t>
            </a:r>
            <a:r>
              <a:rPr lang="de-DE" dirty="0">
                <a:solidFill>
                  <a:srgbClr val="FF0000"/>
                </a:solidFill>
                <a:latin typeface="Arial" panose="020B0604020202020204" pitchFamily="34" charset="0"/>
                <a:cs typeface="Arial" panose="020B0604020202020204" pitchFamily="34" charset="0"/>
              </a:rPr>
              <a:t>Testen liegt im öffentlichen Interesse</a:t>
            </a:r>
          </a:p>
        </p:txBody>
      </p:sp>
      <p:pic>
        <p:nvPicPr>
          <p:cNvPr id="4" name="Inhaltsplatzhalter 3">
            <a:extLst>
              <a:ext uri="{FF2B5EF4-FFF2-40B4-BE49-F238E27FC236}">
                <a16:creationId xmlns:a16="http://schemas.microsoft.com/office/drawing/2014/main" id="{6EED8F08-FE7A-4AF3-8921-6FFB82A25A65}"/>
              </a:ext>
            </a:extLst>
          </p:cNvPr>
          <p:cNvPicPr>
            <a:picLocks noGrp="1" noChangeAspect="1"/>
          </p:cNvPicPr>
          <p:nvPr>
            <p:ph idx="1"/>
          </p:nvPr>
        </p:nvPicPr>
        <p:blipFill rotWithShape="1">
          <a:blip r:embed="rId2"/>
          <a:srcRect t="1404"/>
          <a:stretch/>
        </p:blipFill>
        <p:spPr>
          <a:xfrm>
            <a:off x="2305878" y="1690688"/>
            <a:ext cx="8092466" cy="4773023"/>
          </a:xfrm>
          <a:prstGeom prst="rect">
            <a:avLst/>
          </a:prstGeom>
        </p:spPr>
      </p:pic>
      <p:sp>
        <p:nvSpPr>
          <p:cNvPr id="3" name="Fußzeilenplatzhalter 2"/>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6</a:t>
            </a:fld>
            <a:endParaRPr lang="de-DE"/>
          </a:p>
        </p:txBody>
      </p:sp>
    </p:spTree>
    <p:extLst>
      <p:ext uri="{BB962C8B-B14F-4D97-AF65-F5344CB8AC3E}">
        <p14:creationId xmlns:p14="http://schemas.microsoft.com/office/powerpoint/2010/main" val="259895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0A51B-3A40-4FC9-88D4-7B3B04F9F71A}"/>
              </a:ext>
            </a:extLst>
          </p:cNvPr>
          <p:cNvSpPr>
            <a:spLocks noGrp="1"/>
          </p:cNvSpPr>
          <p:nvPr>
            <p:ph type="title"/>
          </p:nvPr>
        </p:nvSpPr>
        <p:spPr/>
        <p:txBody>
          <a:bodyPr/>
          <a:lstStyle/>
          <a:p>
            <a:r>
              <a:rPr lang="de-DE" dirty="0"/>
              <a:t>                                </a:t>
            </a:r>
            <a:r>
              <a:rPr lang="de-DE" sz="4000" dirty="0">
                <a:latin typeface="Arial" panose="020B0604020202020204" pitchFamily="34" charset="0"/>
                <a:cs typeface="Arial" panose="020B0604020202020204" pitchFamily="34" charset="0"/>
              </a:rPr>
              <a:t>Testen: Theorie und Praxis</a:t>
            </a:r>
          </a:p>
        </p:txBody>
      </p:sp>
      <p:pic>
        <p:nvPicPr>
          <p:cNvPr id="4" name="Inhaltsplatzhalter 3">
            <a:extLst>
              <a:ext uri="{FF2B5EF4-FFF2-40B4-BE49-F238E27FC236}">
                <a16:creationId xmlns:a16="http://schemas.microsoft.com/office/drawing/2014/main" id="{AFBE5D3B-D353-40E6-ADE1-5D3FAB5DAFE4}"/>
              </a:ext>
            </a:extLst>
          </p:cNvPr>
          <p:cNvPicPr>
            <a:picLocks noGrp="1" noChangeAspect="1"/>
          </p:cNvPicPr>
          <p:nvPr>
            <p:ph idx="1"/>
          </p:nvPr>
        </p:nvPicPr>
        <p:blipFill rotWithShape="1">
          <a:blip r:embed="rId2"/>
          <a:srcRect b="1589"/>
          <a:stretch/>
        </p:blipFill>
        <p:spPr>
          <a:xfrm>
            <a:off x="2532884" y="1396292"/>
            <a:ext cx="9382891" cy="4983487"/>
          </a:xfrm>
          <a:prstGeom prst="rect">
            <a:avLst/>
          </a:prstGeom>
        </p:spPr>
      </p:pic>
      <p:sp>
        <p:nvSpPr>
          <p:cNvPr id="3" name="Fußzeilenplatzhalter 2"/>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7</a:t>
            </a:fld>
            <a:endParaRPr lang="de-DE"/>
          </a:p>
        </p:txBody>
      </p:sp>
    </p:spTree>
    <p:extLst>
      <p:ext uri="{BB962C8B-B14F-4D97-AF65-F5344CB8AC3E}">
        <p14:creationId xmlns:p14="http://schemas.microsoft.com/office/powerpoint/2010/main" val="23594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AA3E6-B75F-4AC7-95BB-0102CE7551B8}"/>
              </a:ext>
            </a:extLst>
          </p:cNvPr>
          <p:cNvSpPr>
            <a:spLocks noGrp="1"/>
          </p:cNvSpPr>
          <p:nvPr>
            <p:ph type="title"/>
          </p:nvPr>
        </p:nvSpPr>
        <p:spPr>
          <a:xfrm>
            <a:off x="3605348" y="-1"/>
            <a:ext cx="7748451" cy="1690689"/>
          </a:xfrm>
        </p:spPr>
        <p:txBody>
          <a:bodyPr/>
          <a:lstStyle/>
          <a:p>
            <a:pPr algn="ctr"/>
            <a:r>
              <a:rPr lang="de-DE" u="sng" dirty="0">
                <a:latin typeface="Arial" panose="020B0604020202020204" pitchFamily="34" charset="0"/>
                <a:cs typeface="Arial" panose="020B0604020202020204" pitchFamily="34" charset="0"/>
              </a:rPr>
              <a:t>Checkliste für Ausbildung</a:t>
            </a:r>
          </a:p>
        </p:txBody>
      </p:sp>
      <p:sp>
        <p:nvSpPr>
          <p:cNvPr id="3" name="Inhaltsplatzhalter 2">
            <a:extLst>
              <a:ext uri="{FF2B5EF4-FFF2-40B4-BE49-F238E27FC236}">
                <a16:creationId xmlns:a16="http://schemas.microsoft.com/office/drawing/2014/main" id="{CE52AABE-3594-41F0-837A-F7A6AC2F4673}"/>
              </a:ext>
            </a:extLst>
          </p:cNvPr>
          <p:cNvSpPr>
            <a:spLocks noGrp="1"/>
          </p:cNvSpPr>
          <p:nvPr>
            <p:ph idx="1"/>
          </p:nvPr>
        </p:nvSpPr>
        <p:spPr>
          <a:xfrm>
            <a:off x="2266747" y="1690688"/>
            <a:ext cx="8162924" cy="4929956"/>
          </a:xfrm>
        </p:spPr>
        <p:txBody>
          <a:bodyPr>
            <a:normAutofit fontScale="25000" lnSpcReduction="20000"/>
          </a:bodyPr>
          <a:lstStyle/>
          <a:p>
            <a:r>
              <a:rPr lang="de-DE" sz="7200" dirty="0">
                <a:latin typeface="Arial" panose="020B0604020202020204" pitchFamily="34" charset="0"/>
                <a:cs typeface="Arial" panose="020B0604020202020204" pitchFamily="34" charset="0"/>
              </a:rPr>
              <a:t>Raumgröße: 	mind. 10 m</a:t>
            </a:r>
            <a:r>
              <a:rPr lang="de-DE" sz="7200" baseline="30000" dirty="0">
                <a:latin typeface="Arial" panose="020B0604020202020204" pitchFamily="34" charset="0"/>
                <a:cs typeface="Arial" panose="020B0604020202020204" pitchFamily="34" charset="0"/>
              </a:rPr>
              <a:t>2 </a:t>
            </a:r>
            <a:r>
              <a:rPr lang="de-DE" sz="7200" dirty="0">
                <a:latin typeface="Arial" panose="020B0604020202020204" pitchFamily="34" charset="0"/>
                <a:cs typeface="Arial" panose="020B0604020202020204" pitchFamily="34" charset="0"/>
              </a:rPr>
              <a:t> für die Lehrkraft</a:t>
            </a:r>
          </a:p>
          <a:p>
            <a:pPr marL="0" indent="0">
              <a:buNone/>
            </a:pPr>
            <a:r>
              <a:rPr lang="de-DE" sz="7200" dirty="0">
                <a:latin typeface="Arial" panose="020B0604020202020204" pitchFamily="34" charset="0"/>
                <a:cs typeface="Arial" panose="020B0604020202020204" pitchFamily="34" charset="0"/>
              </a:rPr>
              <a:t>                      	mind. 4 m</a:t>
            </a:r>
            <a:r>
              <a:rPr lang="de-DE" sz="7200" baseline="30000" dirty="0">
                <a:latin typeface="Arial" panose="020B0604020202020204" pitchFamily="34" charset="0"/>
                <a:cs typeface="Arial" panose="020B0604020202020204" pitchFamily="34" charset="0"/>
              </a:rPr>
              <a:t>2  </a:t>
            </a:r>
            <a:r>
              <a:rPr lang="de-DE" sz="7200" dirty="0">
                <a:latin typeface="Arial" panose="020B0604020202020204" pitchFamily="34" charset="0"/>
                <a:cs typeface="Arial" panose="020B0604020202020204" pitchFamily="34" charset="0"/>
              </a:rPr>
              <a:t>pro Teilnehmer</a:t>
            </a:r>
          </a:p>
          <a:p>
            <a:r>
              <a:rPr lang="de-DE" sz="7200" dirty="0">
                <a:latin typeface="Arial" panose="020B0604020202020204" pitchFamily="34" charset="0"/>
                <a:cs typeface="Arial" panose="020B0604020202020204" pitchFamily="34" charset="0"/>
              </a:rPr>
              <a:t>Erfüllung der hygienischen Anforderungen (Waschmöglichkeiten, Belüftung des Raumes  und der Toiletten)</a:t>
            </a:r>
          </a:p>
          <a:p>
            <a:r>
              <a:rPr lang="de-DE" sz="7200" u="sng" dirty="0">
                <a:latin typeface="Arial" panose="020B0604020202020204" pitchFamily="34" charset="0"/>
                <a:cs typeface="Arial" panose="020B0604020202020204" pitchFamily="34" charset="0"/>
              </a:rPr>
              <a:t>KEINE</a:t>
            </a:r>
            <a:r>
              <a:rPr lang="de-DE" sz="7200" dirty="0">
                <a:latin typeface="Arial" panose="020B0604020202020204" pitchFamily="34" charset="0"/>
                <a:cs typeface="Arial" panose="020B0604020202020204" pitchFamily="34" charset="0"/>
              </a:rPr>
              <a:t> Tische im Raum, nur Stühle mit mind. 1,5 m Abstand</a:t>
            </a:r>
          </a:p>
          <a:p>
            <a:r>
              <a:rPr lang="de-DE" sz="7200" dirty="0">
                <a:latin typeface="Arial" panose="020B0604020202020204" pitchFamily="34" charset="0"/>
                <a:cs typeface="Arial" panose="020B0604020202020204" pitchFamily="34" charset="0"/>
              </a:rPr>
              <a:t>Bereithalten der Ausstattung der Teilnehmenden:</a:t>
            </a:r>
          </a:p>
          <a:p>
            <a:pPr lvl="3"/>
            <a:r>
              <a:rPr lang="de-DE" sz="7200" b="1" dirty="0">
                <a:latin typeface="Arial" panose="020B0604020202020204" pitchFamily="34" charset="0"/>
                <a:cs typeface="Arial" panose="020B0604020202020204" pitchFamily="34" charset="0"/>
              </a:rPr>
              <a:t>Mund-Nasen-Bedeckungen (FFP2-Maske)</a:t>
            </a:r>
          </a:p>
          <a:p>
            <a:pPr lvl="3"/>
            <a:r>
              <a:rPr lang="de-DE" sz="7200" b="1" dirty="0">
                <a:latin typeface="Arial" panose="020B0604020202020204" pitchFamily="34" charset="0"/>
                <a:cs typeface="Arial" panose="020B0604020202020204" pitchFamily="34" charset="0"/>
              </a:rPr>
              <a:t>Schutzkittel (auf Eignung achten!)</a:t>
            </a:r>
          </a:p>
          <a:p>
            <a:pPr lvl="3"/>
            <a:r>
              <a:rPr lang="de-DE" sz="7200" b="1" dirty="0">
                <a:latin typeface="Arial" panose="020B0604020202020204" pitchFamily="34" charset="0"/>
                <a:cs typeface="Arial" panose="020B0604020202020204" pitchFamily="34" charset="0"/>
              </a:rPr>
              <a:t>Handschuhe</a:t>
            </a:r>
          </a:p>
          <a:p>
            <a:pPr lvl="3"/>
            <a:r>
              <a:rPr lang="de-DE" sz="7200" b="1" dirty="0">
                <a:latin typeface="Arial" panose="020B0604020202020204" pitchFamily="34" charset="0"/>
                <a:cs typeface="Arial" panose="020B0604020202020204" pitchFamily="34" charset="0"/>
              </a:rPr>
              <a:t>Brille / Face-</a:t>
            </a:r>
            <a:r>
              <a:rPr lang="de-DE" sz="7200" b="1" dirty="0" err="1">
                <a:latin typeface="Arial" panose="020B0604020202020204" pitchFamily="34" charset="0"/>
                <a:cs typeface="Arial" panose="020B0604020202020204" pitchFamily="34" charset="0"/>
              </a:rPr>
              <a:t>Shield</a:t>
            </a:r>
            <a:endParaRPr lang="de-DE" sz="7200" b="1" dirty="0">
              <a:latin typeface="Arial" panose="020B0604020202020204" pitchFamily="34" charset="0"/>
              <a:cs typeface="Arial" panose="020B0604020202020204" pitchFamily="34" charset="0"/>
            </a:endParaRPr>
          </a:p>
          <a:p>
            <a:pPr lvl="3"/>
            <a:r>
              <a:rPr lang="de-DE" sz="7200" b="1" dirty="0">
                <a:latin typeface="Arial" panose="020B0604020202020204" pitchFamily="34" charset="0"/>
                <a:cs typeface="Arial" panose="020B0604020202020204" pitchFamily="34" charset="0"/>
              </a:rPr>
              <a:t>TESTKITS und Röhrchen, die gleichsinnig zu beschriften sind</a:t>
            </a:r>
          </a:p>
          <a:p>
            <a:r>
              <a:rPr lang="de-DE" sz="7200" u="sng" dirty="0">
                <a:latin typeface="Arial" panose="020B0604020202020204" pitchFamily="34" charset="0"/>
                <a:cs typeface="Arial" panose="020B0604020202020204" pitchFamily="34" charset="0"/>
              </a:rPr>
              <a:t>Verhaltensregeln</a:t>
            </a:r>
            <a:r>
              <a:rPr lang="de-DE" sz="7200" dirty="0">
                <a:latin typeface="Arial" panose="020B0604020202020204" pitchFamily="34" charset="0"/>
                <a:cs typeface="Arial" panose="020B0604020202020204" pitchFamily="34" charset="0"/>
              </a:rPr>
              <a:t>:</a:t>
            </a:r>
          </a:p>
          <a:p>
            <a:pPr lvl="3" defTabSz="717550"/>
            <a:r>
              <a:rPr lang="de-DE" sz="7200" dirty="0">
                <a:latin typeface="Arial" panose="020B0604020202020204" pitchFamily="34" charset="0"/>
                <a:cs typeface="Arial" panose="020B0604020202020204" pitchFamily="34" charset="0"/>
              </a:rPr>
              <a:t>Lehrkraft:	Sprechen mit Abstand – so wenig wie möglich</a:t>
            </a:r>
          </a:p>
          <a:p>
            <a:pPr lvl="3">
              <a:tabLst>
                <a:tab pos="2867025" algn="l"/>
              </a:tabLst>
            </a:pPr>
            <a:r>
              <a:rPr lang="de-DE" sz="7200" dirty="0">
                <a:latin typeface="Arial" panose="020B0604020202020204" pitchFamily="34" charset="0"/>
                <a:cs typeface="Arial" panose="020B0604020202020204" pitchFamily="34" charset="0"/>
              </a:rPr>
              <a:t>Teilnehmer:	Sprechen so wenig wie möglich</a:t>
            </a:r>
          </a:p>
          <a:p>
            <a:pPr lvl="3"/>
            <a:r>
              <a:rPr lang="de-DE" sz="7200" dirty="0">
                <a:latin typeface="Arial" panose="020B0604020202020204" pitchFamily="34" charset="0"/>
                <a:cs typeface="Arial" panose="020B0604020202020204" pitchFamily="34" charset="0"/>
              </a:rPr>
              <a:t>Lautes sprechen oder singen verboten</a:t>
            </a:r>
          </a:p>
          <a:p>
            <a:pPr marL="0" indent="0">
              <a:buNone/>
            </a:pPr>
            <a:r>
              <a:rPr lang="de-DE" sz="11200" dirty="0">
                <a:latin typeface="Arial" panose="020B0604020202020204" pitchFamily="34" charset="0"/>
                <a:cs typeface="Arial" panose="020B0604020202020204" pitchFamily="34" charset="0"/>
              </a:rPr>
              <a:t>                                </a:t>
            </a:r>
            <a:r>
              <a:rPr lang="de-DE" sz="11200" b="1" dirty="0">
                <a:solidFill>
                  <a:srgbClr val="FF0000"/>
                </a:solidFill>
                <a:latin typeface="Arial" panose="020B0604020202020204" pitchFamily="34" charset="0"/>
                <a:cs typeface="Arial" panose="020B0604020202020204" pitchFamily="34" charset="0"/>
              </a:rPr>
              <a:t>A-H-A-L-Regeln</a:t>
            </a:r>
          </a:p>
          <a:p>
            <a:pPr marL="0" indent="0">
              <a:buNone/>
            </a:pPr>
            <a:r>
              <a:rPr lang="de-DE" sz="11200" dirty="0"/>
              <a:t> </a:t>
            </a:r>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8</a:t>
            </a:fld>
            <a:endParaRPr lang="de-DE"/>
          </a:p>
        </p:txBody>
      </p:sp>
    </p:spTree>
    <p:extLst>
      <p:ext uri="{BB962C8B-B14F-4D97-AF65-F5344CB8AC3E}">
        <p14:creationId xmlns:p14="http://schemas.microsoft.com/office/powerpoint/2010/main" val="23162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8EB17C3-47AD-43CC-BD93-1E4B10AF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162" y="1195424"/>
            <a:ext cx="8436838" cy="5181773"/>
          </a:xfrm>
          <a:prstGeom prst="rect">
            <a:avLst/>
          </a:prstGeom>
        </p:spPr>
      </p:pic>
      <p:sp>
        <p:nvSpPr>
          <p:cNvPr id="2" name="Textfeld 1">
            <a:extLst>
              <a:ext uri="{FF2B5EF4-FFF2-40B4-BE49-F238E27FC236}">
                <a16:creationId xmlns:a16="http://schemas.microsoft.com/office/drawing/2014/main" id="{382F066F-CE05-4FE5-85F3-931B9A700760}"/>
              </a:ext>
            </a:extLst>
          </p:cNvPr>
          <p:cNvSpPr txBox="1"/>
          <p:nvPr/>
        </p:nvSpPr>
        <p:spPr>
          <a:xfrm>
            <a:off x="5504401" y="610649"/>
            <a:ext cx="3473043" cy="584775"/>
          </a:xfrm>
          <a:prstGeom prst="rect">
            <a:avLst/>
          </a:prstGeom>
          <a:noFill/>
        </p:spPr>
        <p:txBody>
          <a:bodyPr wrap="square" rtlCol="0">
            <a:spAutoFit/>
          </a:bodyPr>
          <a:lstStyle/>
          <a:p>
            <a:pPr algn="ctr"/>
            <a:r>
              <a:rPr lang="de-DE" sz="3200" b="1" dirty="0">
                <a:solidFill>
                  <a:srgbClr val="FF0000"/>
                </a:solidFill>
                <a:latin typeface="Arial" panose="020B0604020202020204" pitchFamily="34" charset="0"/>
                <a:cs typeface="Arial" panose="020B0604020202020204" pitchFamily="34" charset="0"/>
              </a:rPr>
              <a:t>Equipment</a:t>
            </a:r>
          </a:p>
        </p:txBody>
      </p:sp>
      <p:sp>
        <p:nvSpPr>
          <p:cNvPr id="3" name="Textfeld 2">
            <a:extLst>
              <a:ext uri="{FF2B5EF4-FFF2-40B4-BE49-F238E27FC236}">
                <a16:creationId xmlns:a16="http://schemas.microsoft.com/office/drawing/2014/main" id="{FD2C2077-E8EC-4C54-8D96-CAD4F75FFD84}"/>
              </a:ext>
            </a:extLst>
          </p:cNvPr>
          <p:cNvSpPr txBox="1"/>
          <p:nvPr/>
        </p:nvSpPr>
        <p:spPr>
          <a:xfrm>
            <a:off x="606301" y="2049885"/>
            <a:ext cx="3053592" cy="452431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Lehren, wie man</a:t>
            </a:r>
          </a:p>
          <a:p>
            <a:endParaRPr lang="de-DE"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Die Schutzkleidung überzieht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Die Maske aufsetzt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Handschuhe anzieht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Schutzbrille aufsetzt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Evtl. Haube aufsetzt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Sich „kontaktlos“ verhält</a:t>
            </a:r>
          </a:p>
          <a:p>
            <a:pPr marL="285750" indent="-285750">
              <a:buFontTx/>
              <a:buChar char="-"/>
            </a:pPr>
            <a:endParaRPr lang="de-DE" sz="900" dirty="0">
              <a:latin typeface="Arial" panose="020B0604020202020204" pitchFamily="34" charset="0"/>
              <a:cs typeface="Arial" panose="020B0604020202020204" pitchFamily="34" charset="0"/>
            </a:endParaRPr>
          </a:p>
          <a:p>
            <a:pPr marL="285750" indent="-285750">
              <a:buFontTx/>
              <a:buChar char="-"/>
            </a:pPr>
            <a:r>
              <a:rPr lang="de-DE" dirty="0">
                <a:latin typeface="Arial" panose="020B0604020202020204" pitchFamily="34" charset="0"/>
                <a:cs typeface="Arial" panose="020B0604020202020204" pitchFamily="34" charset="0"/>
              </a:rPr>
              <a:t>Mit Untersuchungs-material umgeht</a:t>
            </a:r>
          </a:p>
          <a:p>
            <a:pPr marL="285750" indent="-285750">
              <a:buFontTx/>
              <a:buChar char="-"/>
            </a:pPr>
            <a:endParaRPr lang="de-DE" dirty="0"/>
          </a:p>
          <a:p>
            <a:pPr marL="285750" indent="-285750">
              <a:buFontTx/>
              <a:buChar char="-"/>
            </a:pPr>
            <a:endParaRPr lang="de-DE" dirty="0"/>
          </a:p>
        </p:txBody>
      </p:sp>
      <p:sp>
        <p:nvSpPr>
          <p:cNvPr id="4" name="Fußzeilenplatzhalter 3"/>
          <p:cNvSpPr>
            <a:spLocks noGrp="1"/>
          </p:cNvSpPr>
          <p:nvPr>
            <p:ph type="ftr" sz="quarter" idx="11"/>
          </p:nvPr>
        </p:nvSpPr>
        <p:spPr/>
        <p:txBody>
          <a:bodyPr/>
          <a:lstStyle/>
          <a:p>
            <a:r>
              <a:rPr lang="de-DE"/>
              <a:t>DRK Kreisverband Pforzheim - Enzkreis e. V.</a:t>
            </a:r>
          </a:p>
        </p:txBody>
      </p:sp>
      <p:sp>
        <p:nvSpPr>
          <p:cNvPr id="5" name="Foliennummernplatzhalter 4"/>
          <p:cNvSpPr>
            <a:spLocks noGrp="1"/>
          </p:cNvSpPr>
          <p:nvPr>
            <p:ph type="sldNum" sz="quarter" idx="12"/>
          </p:nvPr>
        </p:nvSpPr>
        <p:spPr/>
        <p:txBody>
          <a:bodyPr/>
          <a:lstStyle/>
          <a:p>
            <a:fld id="{01E63224-674E-4E56-B763-2DB552EB8168}" type="slidenum">
              <a:rPr lang="de-DE" smtClean="0"/>
              <a:t>9</a:t>
            </a:fld>
            <a:endParaRPr lang="de-DE"/>
          </a:p>
        </p:txBody>
      </p:sp>
    </p:spTree>
    <p:extLst>
      <p:ext uri="{BB962C8B-B14F-4D97-AF65-F5344CB8AC3E}">
        <p14:creationId xmlns:p14="http://schemas.microsoft.com/office/powerpoint/2010/main" val="29333438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Breitbild</PresentationFormat>
  <Paragraphs>257</Paragraphs>
  <Slides>31</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7" baseType="lpstr">
      <vt:lpstr>Arial</vt:lpstr>
      <vt:lpstr>Calibri</vt:lpstr>
      <vt:lpstr>Calibri Light</vt:lpstr>
      <vt:lpstr>Wingdings</vt:lpstr>
      <vt:lpstr>Office</vt:lpstr>
      <vt:lpstr>Document</vt:lpstr>
      <vt:lpstr>Antigen-Test Sars II-Covid 19</vt:lpstr>
      <vt:lpstr>Warum soll man ständig testen?</vt:lpstr>
      <vt:lpstr>Warum verlaufen Infektionen bei einigen Menschen schwer,  während andere kaum Symptome zeigen? </vt:lpstr>
      <vt:lpstr>Testgrundlagen</vt:lpstr>
      <vt:lpstr>Nachweisgrenzen  PCR  –  Antigen - Tests</vt:lpstr>
      <vt:lpstr> Testen liegt im öffentlichen Interesse</vt:lpstr>
      <vt:lpstr>                                Testen: Theorie und Praxis</vt:lpstr>
      <vt:lpstr>Checkliste für Ausbildung</vt:lpstr>
      <vt:lpstr>PowerPoint-Präsentation</vt:lpstr>
      <vt:lpstr>                        Mögliche Komplikationen beim Testen</vt:lpstr>
      <vt:lpstr>                          Frontale oder seitliche Position des Testers</vt:lpstr>
      <vt:lpstr>Feine widerstandsarme Haltung des Testtupfers</vt:lpstr>
      <vt:lpstr>PowerPoint-Präsentation</vt:lpstr>
      <vt:lpstr>Praktischer Vorgang des Abstrichs</vt:lpstr>
      <vt:lpstr>Der Tester steht frontal: Den Tupfer vom Naseneingang  auf Höhe des Gehörgangs in Richtung -&gt; Ohrgangsöffnung  gerade und ganz vorsichtig nach hinten schieben   </vt:lpstr>
      <vt:lpstr>Der Tester steht seitlich</vt:lpstr>
      <vt:lpstr>Rachenabstrich</vt:lpstr>
      <vt:lpstr>Rachenabstrich Mund</vt:lpstr>
      <vt:lpstr>Korrektes Versorgen des Abstrichröhrchens</vt:lpstr>
      <vt:lpstr>Abstrich entnehmen und  „verarbeiten“</vt:lpstr>
      <vt:lpstr>Test:  Namen und Nummer auf der Rückseite Testkassette</vt:lpstr>
      <vt:lpstr>Covid 19 Abbott Test Rapid Testlinie  -  Kontroll-Linie</vt:lpstr>
      <vt:lpstr>Schlußfolgerungen aus dem   Antigen- Test</vt:lpstr>
      <vt:lpstr>Zusammenfassung</vt:lpstr>
      <vt:lpstr>Ausblick Zukunft: Selbst-Testung?</vt:lpstr>
      <vt:lpstr>COVID-19 Antigen Spucktest / Speicheltest </vt:lpstr>
      <vt:lpstr>PowerPoint-Präsentation</vt:lpstr>
      <vt:lpstr>    Dokumentation</vt:lpstr>
      <vt:lpstr>Bescheinigung – International Certificate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Kramer</dc:creator>
  <cp:lastModifiedBy>Kramer</cp:lastModifiedBy>
  <cp:revision>108</cp:revision>
  <dcterms:created xsi:type="dcterms:W3CDTF">2021-02-08T09:31:37Z</dcterms:created>
  <dcterms:modified xsi:type="dcterms:W3CDTF">2021-02-24T08:39:54Z</dcterms:modified>
</cp:coreProperties>
</file>